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71"/>
  </p:notesMasterIdLst>
  <p:handoutMasterIdLst>
    <p:handoutMasterId r:id="rId72"/>
  </p:handoutMasterIdLst>
  <p:sldIdLst>
    <p:sldId id="258" r:id="rId6"/>
    <p:sldId id="442" r:id="rId7"/>
    <p:sldId id="443" r:id="rId8"/>
    <p:sldId id="463" r:id="rId9"/>
    <p:sldId id="451" r:id="rId10"/>
    <p:sldId id="464" r:id="rId11"/>
    <p:sldId id="454" r:id="rId12"/>
    <p:sldId id="452" r:id="rId13"/>
    <p:sldId id="465" r:id="rId14"/>
    <p:sldId id="457" r:id="rId15"/>
    <p:sldId id="466" r:id="rId16"/>
    <p:sldId id="467" r:id="rId17"/>
    <p:sldId id="468" r:id="rId18"/>
    <p:sldId id="456" r:id="rId19"/>
    <p:sldId id="458" r:id="rId20"/>
    <p:sldId id="461" r:id="rId21"/>
    <p:sldId id="459" r:id="rId22"/>
    <p:sldId id="460" r:id="rId23"/>
    <p:sldId id="462" r:id="rId24"/>
    <p:sldId id="472" r:id="rId25"/>
    <p:sldId id="473" r:id="rId26"/>
    <p:sldId id="474" r:id="rId27"/>
    <p:sldId id="475" r:id="rId28"/>
    <p:sldId id="476" r:id="rId29"/>
    <p:sldId id="477" r:id="rId30"/>
    <p:sldId id="487" r:id="rId31"/>
    <p:sldId id="488" r:id="rId32"/>
    <p:sldId id="489" r:id="rId33"/>
    <p:sldId id="490" r:id="rId34"/>
    <p:sldId id="491" r:id="rId35"/>
    <p:sldId id="493" r:id="rId36"/>
    <p:sldId id="478" r:id="rId37"/>
    <p:sldId id="479" r:id="rId38"/>
    <p:sldId id="480" r:id="rId39"/>
    <p:sldId id="481" r:id="rId40"/>
    <p:sldId id="483" r:id="rId41"/>
    <p:sldId id="484" r:id="rId42"/>
    <p:sldId id="486" r:id="rId43"/>
    <p:sldId id="485" r:id="rId44"/>
    <p:sldId id="501" r:id="rId45"/>
    <p:sldId id="502" r:id="rId46"/>
    <p:sldId id="513" r:id="rId47"/>
    <p:sldId id="504" r:id="rId48"/>
    <p:sldId id="505" r:id="rId49"/>
    <p:sldId id="482" r:id="rId50"/>
    <p:sldId id="492" r:id="rId51"/>
    <p:sldId id="453" r:id="rId52"/>
    <p:sldId id="447" r:id="rId53"/>
    <p:sldId id="455" r:id="rId54"/>
    <p:sldId id="494" r:id="rId55"/>
    <p:sldId id="496" r:id="rId56"/>
    <p:sldId id="497" r:id="rId57"/>
    <p:sldId id="498" r:id="rId58"/>
    <p:sldId id="495" r:id="rId59"/>
    <p:sldId id="506" r:id="rId60"/>
    <p:sldId id="507" r:id="rId61"/>
    <p:sldId id="518" r:id="rId62"/>
    <p:sldId id="515" r:id="rId63"/>
    <p:sldId id="519" r:id="rId64"/>
    <p:sldId id="520" r:id="rId65"/>
    <p:sldId id="516" r:id="rId66"/>
    <p:sldId id="514" r:id="rId67"/>
    <p:sldId id="517" r:id="rId68"/>
    <p:sldId id="522" r:id="rId69"/>
    <p:sldId id="512" r:id="rId7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4631" autoAdjust="0"/>
  </p:normalViewPr>
  <p:slideViewPr>
    <p:cSldViewPr>
      <p:cViewPr varScale="1">
        <p:scale>
          <a:sx n="72" d="100"/>
          <a:sy n="72" d="100"/>
        </p:scale>
        <p:origin x="1704"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51723DF-ACD5-4BEA-A690-F5089075BB4B}" type="datetimeFigureOut">
              <a:rPr lang="fa-IR" smtClean="0"/>
              <a:pPr/>
              <a:t>17/09/1445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13D1229-6F21-4A5F-8CA2-6A12C0E860DD}" type="slidenum">
              <a:rPr lang="fa-IR" smtClean="0"/>
              <a:pPr/>
              <a:t>‹#›</a:t>
            </a:fld>
            <a:endParaRPr lang="fa-IR"/>
          </a:p>
        </p:txBody>
      </p:sp>
    </p:spTree>
    <p:extLst>
      <p:ext uri="{BB962C8B-B14F-4D97-AF65-F5344CB8AC3E}">
        <p14:creationId xmlns:p14="http://schemas.microsoft.com/office/powerpoint/2010/main" val="20812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6A1C22-2D08-48D7-982E-1B6B61AA3F99}" type="datetimeFigureOut">
              <a:rPr lang="fa-IR" smtClean="0"/>
              <a:pPr/>
              <a:t>17/09/1445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4386A0-C38B-4006-86DB-31D08EA43862}" type="slidenum">
              <a:rPr lang="fa-IR" smtClean="0"/>
              <a:pPr/>
              <a:t>‹#›</a:t>
            </a:fld>
            <a:endParaRPr lang="fa-IR"/>
          </a:p>
        </p:txBody>
      </p:sp>
    </p:spTree>
    <p:extLst>
      <p:ext uri="{BB962C8B-B14F-4D97-AF65-F5344CB8AC3E}">
        <p14:creationId xmlns:p14="http://schemas.microsoft.com/office/powerpoint/2010/main" val="5882338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020D0-27D9-4233-985B-8EB686B5B29C}" type="slidenum">
              <a:rPr lang="en-US" smtClean="0"/>
              <a:pPr/>
              <a:t>‹#›</a:t>
            </a:fld>
            <a:endParaRPr lang="en-US"/>
          </a:p>
        </p:txBody>
      </p:sp>
    </p:spTree>
    <p:extLst>
      <p:ext uri="{BB962C8B-B14F-4D97-AF65-F5344CB8AC3E}">
        <p14:creationId xmlns:p14="http://schemas.microsoft.com/office/powerpoint/2010/main" val="30372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66E8-C0E5-4DC8-BC8C-9A9E741C034C}" type="slidenum">
              <a:rPr lang="en-US" smtClean="0"/>
              <a:pPr/>
              <a:t>‹#›</a:t>
            </a:fld>
            <a:endParaRPr lang="en-US"/>
          </a:p>
        </p:txBody>
      </p:sp>
    </p:spTree>
    <p:extLst>
      <p:ext uri="{BB962C8B-B14F-4D97-AF65-F5344CB8AC3E}">
        <p14:creationId xmlns:p14="http://schemas.microsoft.com/office/powerpoint/2010/main" val="28644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66E8-C0E5-4DC8-BC8C-9A9E741C034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64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66E8-C0E5-4DC8-BC8C-9A9E741C034C}" type="slidenum">
              <a:rPr lang="en-US" smtClean="0"/>
              <a:pPr/>
              <a:t>‹#›</a:t>
            </a:fld>
            <a:endParaRPr lang="en-US"/>
          </a:p>
        </p:txBody>
      </p:sp>
    </p:spTree>
    <p:extLst>
      <p:ext uri="{BB962C8B-B14F-4D97-AF65-F5344CB8AC3E}">
        <p14:creationId xmlns:p14="http://schemas.microsoft.com/office/powerpoint/2010/main" val="274022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66E8-C0E5-4DC8-BC8C-9A9E741C034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29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66E8-C0E5-4DC8-BC8C-9A9E741C034C}" type="slidenum">
              <a:rPr lang="en-US" smtClean="0"/>
              <a:pPr/>
              <a:t>‹#›</a:t>
            </a:fld>
            <a:endParaRPr lang="en-US"/>
          </a:p>
        </p:txBody>
      </p:sp>
    </p:spTree>
    <p:extLst>
      <p:ext uri="{BB962C8B-B14F-4D97-AF65-F5344CB8AC3E}">
        <p14:creationId xmlns:p14="http://schemas.microsoft.com/office/powerpoint/2010/main" val="371975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0473-FCC9-437E-9EE4-7734B2E08134}" type="slidenum">
              <a:rPr lang="en-US" smtClean="0"/>
              <a:pPr/>
              <a:t>‹#›</a:t>
            </a:fld>
            <a:endParaRPr lang="en-US"/>
          </a:p>
        </p:txBody>
      </p:sp>
    </p:spTree>
    <p:extLst>
      <p:ext uri="{BB962C8B-B14F-4D97-AF65-F5344CB8AC3E}">
        <p14:creationId xmlns:p14="http://schemas.microsoft.com/office/powerpoint/2010/main" val="265207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9FCE4-C54F-4E93-96F4-E08B6C2E7265}" type="slidenum">
              <a:rPr lang="en-US" smtClean="0"/>
              <a:pPr/>
              <a:t>‹#›</a:t>
            </a:fld>
            <a:endParaRPr lang="en-US"/>
          </a:p>
        </p:txBody>
      </p:sp>
    </p:spTree>
    <p:extLst>
      <p:ext uri="{BB962C8B-B14F-4D97-AF65-F5344CB8AC3E}">
        <p14:creationId xmlns:p14="http://schemas.microsoft.com/office/powerpoint/2010/main" val="35294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FFA2-8209-43EE-A2B4-FB0EA1575DBC}" type="slidenum">
              <a:rPr lang="en-US" smtClean="0"/>
              <a:pPr/>
              <a:t>‹#›</a:t>
            </a:fld>
            <a:endParaRPr lang="en-US"/>
          </a:p>
        </p:txBody>
      </p:sp>
    </p:spTree>
    <p:extLst>
      <p:ext uri="{BB962C8B-B14F-4D97-AF65-F5344CB8AC3E}">
        <p14:creationId xmlns:p14="http://schemas.microsoft.com/office/powerpoint/2010/main" val="298526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D4DDD-BB98-4437-A53C-3B7B19AD60C6}" type="slidenum">
              <a:rPr lang="en-US" smtClean="0"/>
              <a:pPr/>
              <a:t>‹#›</a:t>
            </a:fld>
            <a:endParaRPr lang="en-US"/>
          </a:p>
        </p:txBody>
      </p:sp>
    </p:spTree>
    <p:extLst>
      <p:ext uri="{BB962C8B-B14F-4D97-AF65-F5344CB8AC3E}">
        <p14:creationId xmlns:p14="http://schemas.microsoft.com/office/powerpoint/2010/main" val="35174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E9BD5-D0C9-4AFE-A2B6-E1D6675D6EA1}" type="slidenum">
              <a:rPr lang="en-US" smtClean="0"/>
              <a:pPr/>
              <a:t>‹#›</a:t>
            </a:fld>
            <a:endParaRPr lang="en-US"/>
          </a:p>
        </p:txBody>
      </p:sp>
    </p:spTree>
    <p:extLst>
      <p:ext uri="{BB962C8B-B14F-4D97-AF65-F5344CB8AC3E}">
        <p14:creationId xmlns:p14="http://schemas.microsoft.com/office/powerpoint/2010/main" val="23090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A0908-91E3-4766-A733-82477CF2351D}" type="slidenum">
              <a:rPr lang="en-US" smtClean="0"/>
              <a:pPr/>
              <a:t>‹#›</a:t>
            </a:fld>
            <a:endParaRPr lang="en-US"/>
          </a:p>
        </p:txBody>
      </p:sp>
    </p:spTree>
    <p:extLst>
      <p:ext uri="{BB962C8B-B14F-4D97-AF65-F5344CB8AC3E}">
        <p14:creationId xmlns:p14="http://schemas.microsoft.com/office/powerpoint/2010/main" val="133921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EB2CA-FCEE-49AF-B907-ABCDEE677BAB}" type="slidenum">
              <a:rPr lang="en-US" smtClean="0"/>
              <a:pPr/>
              <a:t>‹#›</a:t>
            </a:fld>
            <a:endParaRPr lang="en-US"/>
          </a:p>
        </p:txBody>
      </p:sp>
    </p:spTree>
    <p:extLst>
      <p:ext uri="{BB962C8B-B14F-4D97-AF65-F5344CB8AC3E}">
        <p14:creationId xmlns:p14="http://schemas.microsoft.com/office/powerpoint/2010/main" val="293618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8021F-ECE3-46E3-9C43-818EFA1BE767}" type="slidenum">
              <a:rPr lang="en-US" smtClean="0"/>
              <a:pPr/>
              <a:t>‹#›</a:t>
            </a:fld>
            <a:endParaRPr lang="en-US"/>
          </a:p>
        </p:txBody>
      </p:sp>
    </p:spTree>
    <p:extLst>
      <p:ext uri="{BB962C8B-B14F-4D97-AF65-F5344CB8AC3E}">
        <p14:creationId xmlns:p14="http://schemas.microsoft.com/office/powerpoint/2010/main" val="172816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2A10-D659-45D3-8A39-94F18616F8C0}" type="slidenum">
              <a:rPr lang="en-US" smtClean="0"/>
              <a:pPr/>
              <a:t>‹#›</a:t>
            </a:fld>
            <a:endParaRPr lang="en-US"/>
          </a:p>
        </p:txBody>
      </p:sp>
    </p:spTree>
    <p:extLst>
      <p:ext uri="{BB962C8B-B14F-4D97-AF65-F5344CB8AC3E}">
        <p14:creationId xmlns:p14="http://schemas.microsoft.com/office/powerpoint/2010/main" val="1622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F028F-04B6-4860-9916-A8BF81399A29}" type="slidenum">
              <a:rPr lang="en-US" smtClean="0"/>
              <a:pPr/>
              <a:t>‹#›</a:t>
            </a:fld>
            <a:endParaRPr lang="en-US"/>
          </a:p>
        </p:txBody>
      </p:sp>
    </p:spTree>
    <p:extLst>
      <p:ext uri="{BB962C8B-B14F-4D97-AF65-F5344CB8AC3E}">
        <p14:creationId xmlns:p14="http://schemas.microsoft.com/office/powerpoint/2010/main" val="402223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BDA66E8-C0E5-4DC8-BC8C-9A9E741C034C}" type="slidenum">
              <a:rPr lang="en-US" smtClean="0"/>
              <a:pPr/>
              <a:t>‹#›</a:t>
            </a:fld>
            <a:endParaRPr lang="en-US"/>
          </a:p>
        </p:txBody>
      </p:sp>
    </p:spTree>
    <p:extLst>
      <p:ext uri="{BB962C8B-B14F-4D97-AF65-F5344CB8AC3E}">
        <p14:creationId xmlns:p14="http://schemas.microsoft.com/office/powerpoint/2010/main" val="31190233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655F53-9908-999C-6E48-6FFCEC749F02}"/>
              </a:ext>
            </a:extLst>
          </p:cNvPr>
          <p:cNvPicPr>
            <a:picLocks noChangeAspect="1"/>
          </p:cNvPicPr>
          <p:nvPr/>
        </p:nvPicPr>
        <p:blipFill>
          <a:blip r:embed="rId2"/>
          <a:stretch>
            <a:fillRect/>
          </a:stretch>
        </p:blipFill>
        <p:spPr>
          <a:xfrm>
            <a:off x="4623134" y="0"/>
            <a:ext cx="4520866" cy="6858000"/>
          </a:xfrm>
          <a:prstGeom prst="rect">
            <a:avLst/>
          </a:prstGeom>
        </p:spPr>
      </p:pic>
      <p:sp>
        <p:nvSpPr>
          <p:cNvPr id="5" name="TextBox 4">
            <a:extLst>
              <a:ext uri="{FF2B5EF4-FFF2-40B4-BE49-F238E27FC236}">
                <a16:creationId xmlns:a16="http://schemas.microsoft.com/office/drawing/2014/main" id="{82FFF541-A8BF-99A0-E116-BA736DF5D7D2}"/>
              </a:ext>
            </a:extLst>
          </p:cNvPr>
          <p:cNvSpPr txBox="1"/>
          <p:nvPr/>
        </p:nvSpPr>
        <p:spPr>
          <a:xfrm>
            <a:off x="11359" y="1627355"/>
            <a:ext cx="4355976" cy="4524315"/>
          </a:xfrm>
          <a:prstGeom prst="rect">
            <a:avLst/>
          </a:prstGeom>
          <a:noFill/>
        </p:spPr>
        <p:txBody>
          <a:bodyPr wrap="square" rtlCol="0">
            <a:spAutoFit/>
          </a:bodyPr>
          <a:lstStyle/>
          <a:p>
            <a:pPr algn="ctr"/>
            <a:r>
              <a:rPr lang="fa-IR" sz="7200" dirty="0">
                <a:cs typeface="B Titr" panose="00000700000000000000" pitchFamily="2" charset="-78"/>
              </a:rPr>
              <a:t>به نام خداوند بخشنده مهربان</a:t>
            </a:r>
            <a:endParaRPr lang="en-US" sz="7200" dirty="0">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D383-B089-0D4B-0C2F-684ACC8FD42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7FEB511-84E0-10D1-E63C-E5210A78D953}"/>
              </a:ext>
            </a:extLst>
          </p:cNvPr>
          <p:cNvSpPr>
            <a:spLocks noGrp="1"/>
          </p:cNvSpPr>
          <p:nvPr>
            <p:ph idx="1"/>
          </p:nvPr>
        </p:nvSpPr>
        <p:spPr>
          <a:xfrm>
            <a:off x="609599" y="2160591"/>
            <a:ext cx="6347714" cy="1988490"/>
          </a:xfrm>
        </p:spPr>
        <p:txBody>
          <a:bodyPr>
            <a:normAutofit/>
          </a:bodyPr>
          <a:lstStyle/>
          <a:p>
            <a:pPr algn="just" rtl="1"/>
            <a:r>
              <a:rPr lang="fa-IR" sz="2400" b="1" i="0" u="none" strike="noStrike" baseline="0" dirty="0">
                <a:solidFill>
                  <a:srgbClr val="000000"/>
                </a:solidFill>
                <a:latin typeface="BNazaninBold"/>
                <a:cs typeface="B Titr" panose="00000700000000000000" pitchFamily="2" charset="-78"/>
              </a:rPr>
              <a:t>نیمی از موارد کم شنوایی و ناشنوایی ها با اقدامات پیشگیرانه اولیه قابل پیشگیری هسنتند و درصد بسیار زیادی از آنها از طریق تشخیص زودهنگام و مدیریت مناسب، از طریق جراحی و استفاده از وسایلی همچون سمعک و کاشت حلزون قابل درمان هستند.</a:t>
            </a:r>
            <a:endParaRPr lang="en-US" sz="2400" dirty="0">
              <a:cs typeface="B Titr" panose="00000700000000000000" pitchFamily="2" charset="-78"/>
            </a:endParaRPr>
          </a:p>
        </p:txBody>
      </p:sp>
    </p:spTree>
    <p:extLst>
      <p:ext uri="{BB962C8B-B14F-4D97-AF65-F5344CB8AC3E}">
        <p14:creationId xmlns:p14="http://schemas.microsoft.com/office/powerpoint/2010/main" val="99348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00C3-2200-C13A-481D-7AF97CB38C4A}"/>
              </a:ext>
            </a:extLst>
          </p:cNvPr>
          <p:cNvSpPr>
            <a:spLocks noGrp="1"/>
          </p:cNvSpPr>
          <p:nvPr>
            <p:ph type="title"/>
          </p:nvPr>
        </p:nvSpPr>
        <p:spPr/>
        <p:txBody>
          <a:bodyPr/>
          <a:lstStyle/>
          <a:p>
            <a:pPr algn="ctr" rtl="1"/>
            <a:r>
              <a:rPr lang="fa-IR" dirty="0">
                <a:cs typeface="B Titr" panose="00000700000000000000" pitchFamily="2" charset="-78"/>
              </a:rPr>
              <a:t>هدف کلی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5485BAE5-4716-A2C6-3A7C-DB0FC81D0B38}"/>
              </a:ext>
            </a:extLst>
          </p:cNvPr>
          <p:cNvSpPr>
            <a:spLocks noGrp="1"/>
          </p:cNvSpPr>
          <p:nvPr>
            <p:ph idx="1"/>
          </p:nvPr>
        </p:nvSpPr>
        <p:spPr/>
        <p:txBody>
          <a:bodyPr>
            <a:normAutofit/>
          </a:bodyPr>
          <a:lstStyle/>
          <a:p>
            <a:pPr algn="just" rtl="1"/>
            <a:r>
              <a:rPr lang="fa-IR" sz="2800" b="0" i="0" u="none" strike="noStrike" baseline="0" dirty="0">
                <a:latin typeface="BNazanin"/>
                <a:cs typeface="B Titr" panose="00000700000000000000" pitchFamily="2" charset="-78"/>
              </a:rPr>
              <a:t>شناسایی، تشخیص و درمان زودهنگام و توانبخشی نوزادان و کودکان مبتلا به کم شنوایی و ناشنوایی و پیشگیری از عوارض آن</a:t>
            </a:r>
            <a:endParaRPr lang="en-US" sz="2800" dirty="0">
              <a:cs typeface="B Titr" panose="00000700000000000000" pitchFamily="2" charset="-78"/>
            </a:endParaRPr>
          </a:p>
        </p:txBody>
      </p:sp>
    </p:spTree>
    <p:extLst>
      <p:ext uri="{BB962C8B-B14F-4D97-AF65-F5344CB8AC3E}">
        <p14:creationId xmlns:p14="http://schemas.microsoft.com/office/powerpoint/2010/main" val="240115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5239-F480-A7FE-E47A-5C65F1C6A184}"/>
              </a:ext>
            </a:extLst>
          </p:cNvPr>
          <p:cNvSpPr>
            <a:spLocks noGrp="1"/>
          </p:cNvSpPr>
          <p:nvPr>
            <p:ph type="title"/>
          </p:nvPr>
        </p:nvSpPr>
        <p:spPr>
          <a:xfrm>
            <a:off x="609599" y="188640"/>
            <a:ext cx="6347713" cy="792088"/>
          </a:xfrm>
        </p:spPr>
        <p:txBody>
          <a:bodyPr>
            <a:normAutofit/>
          </a:bodyPr>
          <a:lstStyle/>
          <a:p>
            <a:pPr algn="ctr" rtl="1"/>
            <a:r>
              <a:rPr lang="fa-IR" dirty="0">
                <a:cs typeface="B Titr" panose="00000700000000000000" pitchFamily="2" charset="-78"/>
              </a:rPr>
              <a:t>اهداف اختصاصی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7B8F68BE-3A12-2B59-BE4D-66C439187A1A}"/>
              </a:ext>
            </a:extLst>
          </p:cNvPr>
          <p:cNvSpPr>
            <a:spLocks noGrp="1"/>
          </p:cNvSpPr>
          <p:nvPr>
            <p:ph idx="1"/>
          </p:nvPr>
        </p:nvSpPr>
        <p:spPr>
          <a:xfrm>
            <a:off x="609599" y="980728"/>
            <a:ext cx="6347714" cy="5688632"/>
          </a:xfrm>
        </p:spPr>
        <p:txBody>
          <a:bodyPr>
            <a:normAutofit/>
          </a:bodyPr>
          <a:lstStyle/>
          <a:p>
            <a:pPr algn="just" rtl="1"/>
            <a:r>
              <a:rPr lang="fa-IR" sz="1800" b="0" i="0" u="none" strike="noStrike" baseline="0" dirty="0">
                <a:latin typeface="BNazanin"/>
                <a:cs typeface="B Titr" panose="00000700000000000000" pitchFamily="2" charset="-78"/>
              </a:rPr>
              <a:t>غربالگری همگانی نوزادان در بدو تولد، جهت شناسایی موارد مبتلا به کم شنوائی و ناشنوایی پیش از یک ماهگی</a:t>
            </a:r>
          </a:p>
          <a:p>
            <a:pPr algn="just" rtl="1"/>
            <a:r>
              <a:rPr lang="fa-IR" sz="1800" b="0" i="0" u="none" strike="noStrike" baseline="0" dirty="0">
                <a:latin typeface="BNazanin"/>
                <a:cs typeface="B Titr" panose="00000700000000000000" pitchFamily="2" charset="-78"/>
              </a:rPr>
              <a:t>غربالگری همگانی کودکان، جهت شناسایی موارد مبتلا به کم شنوائی و ناشنوایی در گروه سنی 5-3 سال</a:t>
            </a:r>
          </a:p>
          <a:p>
            <a:pPr algn="just" rtl="1"/>
            <a:r>
              <a:rPr lang="fa-IR" sz="1800" b="0" i="0" u="none" strike="noStrike" baseline="0" dirty="0">
                <a:latin typeface="BNazanin"/>
                <a:cs typeface="B Titr" panose="00000700000000000000" pitchFamily="2" charset="-78"/>
              </a:rPr>
              <a:t>تشخیص به موقع نوزادا ن/ کودکان مبتلا به کم شنوایی و ناشنوایی در یک و یا هر دو گوش پیش از 3 ماهگی</a:t>
            </a:r>
          </a:p>
          <a:p>
            <a:pPr algn="just" rtl="1"/>
            <a:r>
              <a:rPr lang="fa-IR" sz="1800" b="0" i="0" u="none" strike="noStrike" baseline="0" dirty="0">
                <a:latin typeface="BNazanin"/>
                <a:cs typeface="B Titr" panose="00000700000000000000" pitchFamily="2" charset="-78"/>
              </a:rPr>
              <a:t>تشخیص به موقع کودکان مبتلا به کم شنوایی و ناشنوایی در یک و یا هر دو گوش در گروه سنی 5-3 سال</a:t>
            </a:r>
          </a:p>
          <a:p>
            <a:pPr algn="just" rtl="1"/>
            <a:r>
              <a:rPr lang="fa-IR" sz="1800" b="0" i="0" u="none" strike="noStrike" baseline="0" dirty="0">
                <a:latin typeface="BNazanin"/>
                <a:cs typeface="B Titr" panose="00000700000000000000" pitchFamily="2" charset="-78"/>
              </a:rPr>
              <a:t>مداخله درمانی و توانبخشی به موقع نوزادان/ کودکان مبتلا به کم شنوایی و ناشنوایی پیش از 6 ماهگی</a:t>
            </a:r>
          </a:p>
          <a:p>
            <a:pPr algn="just" rtl="1"/>
            <a:r>
              <a:rPr lang="fa-IR" sz="1800" b="0" i="0" u="none" strike="noStrike" baseline="0" dirty="0">
                <a:latin typeface="BNazanin"/>
                <a:cs typeface="B Titr" panose="00000700000000000000" pitchFamily="2" charset="-78"/>
              </a:rPr>
              <a:t>مداخله درمانی و توانبخشی به موقع کودکان مبتلا به کم شنوایی و ناشنوایی در سنین 5-3 سال</a:t>
            </a:r>
          </a:p>
          <a:p>
            <a:pPr algn="just" rtl="1"/>
            <a:r>
              <a:rPr lang="fa-IR" sz="1800" b="0" i="0" u="none" strike="noStrike" baseline="0" dirty="0">
                <a:latin typeface="BNazanin"/>
                <a:cs typeface="B Titr" panose="00000700000000000000" pitchFamily="2" charset="-78"/>
              </a:rPr>
              <a:t>مراقبت از نوزادان مبتلا به کم شنوایی و ناشنوایی پس از تشخیص و مداخله</a:t>
            </a:r>
          </a:p>
          <a:p>
            <a:pPr algn="just" rtl="1"/>
            <a:r>
              <a:rPr lang="fa-IR" sz="1800" b="0" i="0" u="none" strike="noStrike" baseline="0" dirty="0">
                <a:latin typeface="BNazanin"/>
                <a:cs typeface="B Titr" panose="00000700000000000000" pitchFamily="2" charset="-78"/>
              </a:rPr>
              <a:t>مراقبت از کودکان مبتلا به کم شنوایی و ناشنوایی پس از تشخیص و مداخله</a:t>
            </a:r>
            <a:endParaRPr lang="en-US" dirty="0">
              <a:cs typeface="B Titr" panose="00000700000000000000" pitchFamily="2" charset="-78"/>
            </a:endParaRPr>
          </a:p>
        </p:txBody>
      </p:sp>
    </p:spTree>
    <p:extLst>
      <p:ext uri="{BB962C8B-B14F-4D97-AF65-F5344CB8AC3E}">
        <p14:creationId xmlns:p14="http://schemas.microsoft.com/office/powerpoint/2010/main" val="373738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3207-74C8-B857-6DF9-10050EB00F7A}"/>
              </a:ext>
            </a:extLst>
          </p:cNvPr>
          <p:cNvSpPr>
            <a:spLocks noGrp="1"/>
          </p:cNvSpPr>
          <p:nvPr>
            <p:ph type="title"/>
          </p:nvPr>
        </p:nvSpPr>
        <p:spPr>
          <a:xfrm>
            <a:off x="395537" y="116632"/>
            <a:ext cx="6561776" cy="648072"/>
          </a:xfrm>
        </p:spPr>
        <p:txBody>
          <a:bodyPr>
            <a:normAutofit/>
          </a:bodyPr>
          <a:lstStyle/>
          <a:p>
            <a:pPr algn="ctr" rtl="1"/>
            <a:r>
              <a:rPr lang="fa-IR" dirty="0">
                <a:solidFill>
                  <a:srgbClr val="FF0000"/>
                </a:solidFill>
                <a:cs typeface="B Titr" panose="00000700000000000000" pitchFamily="2" charset="-78"/>
              </a:rPr>
              <a:t>راهبردها</a:t>
            </a:r>
            <a:endParaRPr lang="en-US"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8D655E98-2C6D-B9CF-0561-2B08C3D06980}"/>
              </a:ext>
            </a:extLst>
          </p:cNvPr>
          <p:cNvSpPr>
            <a:spLocks noGrp="1"/>
          </p:cNvSpPr>
          <p:nvPr>
            <p:ph idx="1"/>
          </p:nvPr>
        </p:nvSpPr>
        <p:spPr>
          <a:xfrm>
            <a:off x="0" y="1196752"/>
            <a:ext cx="8028384" cy="5544616"/>
          </a:xfrm>
        </p:spPr>
        <p:txBody>
          <a:bodyPr>
            <a:noAutofit/>
          </a:bodyPr>
          <a:lstStyle/>
          <a:p>
            <a:pPr algn="just" rtl="1"/>
            <a:r>
              <a:rPr lang="fa-IR" sz="2400" b="0" i="0" u="none" strike="noStrike" baseline="0" dirty="0">
                <a:latin typeface="TimesNewRomanPSMT"/>
                <a:cs typeface="B Titr" panose="00000700000000000000" pitchFamily="2" charset="-78"/>
              </a:rPr>
              <a:t>1. </a:t>
            </a:r>
            <a:r>
              <a:rPr lang="fa-IR" sz="2400" b="0" i="0" u="none" strike="noStrike" baseline="0" dirty="0">
                <a:latin typeface="BNazanin"/>
                <a:cs typeface="B Titr" panose="00000700000000000000" pitchFamily="2" charset="-78"/>
              </a:rPr>
              <a:t>حساس سازی و ارتقای سطح سواد جامعه در زمینه عوامل خطر کم شنوایی و ناشنوایی</a:t>
            </a:r>
          </a:p>
          <a:p>
            <a:pPr algn="just" rtl="1"/>
            <a:r>
              <a:rPr lang="fa-IR" sz="2400" b="0" i="0" u="none" strike="noStrike" baseline="0" dirty="0">
                <a:latin typeface="TimesNewRomanPSMT"/>
                <a:cs typeface="B Titr" panose="00000700000000000000" pitchFamily="2" charset="-78"/>
              </a:rPr>
              <a:t>2. </a:t>
            </a:r>
            <a:r>
              <a:rPr lang="fa-IR" sz="2400" b="0" i="0" u="none" strike="noStrike" baseline="0" dirty="0">
                <a:latin typeface="BNazanin"/>
                <a:cs typeface="B Titr" panose="00000700000000000000" pitchFamily="2" charset="-78"/>
              </a:rPr>
              <a:t>آموزش ارایه دهندگان خدمت</a:t>
            </a:r>
          </a:p>
          <a:p>
            <a:pPr algn="just" rtl="1"/>
            <a:r>
              <a:rPr lang="fa-IR" sz="2400" b="0" i="0" u="none" strike="noStrike" baseline="0" dirty="0">
                <a:latin typeface="TimesNewRomanPSMT"/>
                <a:cs typeface="B Titr" panose="00000700000000000000" pitchFamily="2" charset="-78"/>
              </a:rPr>
              <a:t>3. </a:t>
            </a:r>
            <a:r>
              <a:rPr lang="fa-IR" sz="2400" b="0" i="0" u="none" strike="noStrike" baseline="0" dirty="0">
                <a:latin typeface="BNazanin"/>
                <a:cs typeface="B Titr" panose="00000700000000000000" pitchFamily="2" charset="-78"/>
              </a:rPr>
              <a:t>شناسایی ظرفیتهای شنوایی بخشهای دولتی و غیردولتی سطح کشو ر</a:t>
            </a:r>
          </a:p>
          <a:p>
            <a:pPr algn="just" rtl="1"/>
            <a:r>
              <a:rPr lang="fa-IR" sz="2400" b="0" i="0" u="none" strike="noStrike" baseline="0" dirty="0">
                <a:latin typeface="TimesNewRomanPSMT"/>
                <a:cs typeface="B Titr" panose="00000700000000000000" pitchFamily="2" charset="-78"/>
              </a:rPr>
              <a:t>4. </a:t>
            </a:r>
            <a:r>
              <a:rPr lang="fa-IR" sz="2400" b="0" i="0" u="none" strike="noStrike" baseline="0" dirty="0">
                <a:latin typeface="BNazanin"/>
                <a:cs typeface="B Titr" panose="00000700000000000000" pitchFamily="2" charset="-78"/>
              </a:rPr>
              <a:t>ظرفیت سازی براساس نیاز</a:t>
            </a:r>
          </a:p>
          <a:p>
            <a:pPr algn="just" rtl="1"/>
            <a:r>
              <a:rPr lang="fa-IR" sz="2400" b="0" i="0" u="none" strike="noStrike" baseline="0" dirty="0">
                <a:latin typeface="TimesNewRomanPSMT"/>
                <a:cs typeface="B Titr" panose="00000700000000000000" pitchFamily="2" charset="-78"/>
              </a:rPr>
              <a:t>5. </a:t>
            </a:r>
            <a:r>
              <a:rPr lang="fa-IR" sz="2400" b="0" i="0" u="none" strike="noStrike" baseline="0" dirty="0">
                <a:latin typeface="BNazanin"/>
                <a:cs typeface="B Titr" panose="00000700000000000000" pitchFamily="2" charset="-78"/>
              </a:rPr>
              <a:t>ثبت خدمات در سامانه پرونده الکترونیک سلامت</a:t>
            </a:r>
          </a:p>
          <a:p>
            <a:pPr algn="just" rtl="1"/>
            <a:r>
              <a:rPr lang="fa-IR" sz="2400" b="0" i="0" u="none" strike="noStrike" baseline="0" dirty="0">
                <a:latin typeface="TimesNewRomanPSMT"/>
                <a:cs typeface="B Titr" panose="00000700000000000000" pitchFamily="2" charset="-78"/>
              </a:rPr>
              <a:t>6. </a:t>
            </a:r>
            <a:r>
              <a:rPr lang="fa-IR" sz="2400" b="0" i="0" u="none" strike="noStrike" baseline="0" dirty="0">
                <a:latin typeface="BNazanin"/>
                <a:cs typeface="B Titr" panose="00000700000000000000" pitchFamily="2" charset="-78"/>
              </a:rPr>
              <a:t>راه اندازی نظام مراقبت و ثبت خدمات شنوایی</a:t>
            </a:r>
          </a:p>
          <a:p>
            <a:pPr algn="just" rtl="1"/>
            <a:r>
              <a:rPr lang="fa-IR" sz="2400" b="0" i="0" u="none" strike="noStrike" baseline="0" dirty="0">
                <a:latin typeface="TimesNewRomanPSMT"/>
                <a:cs typeface="B Titr" panose="00000700000000000000" pitchFamily="2" charset="-78"/>
              </a:rPr>
              <a:t>7. </a:t>
            </a:r>
            <a:r>
              <a:rPr lang="fa-IR" sz="2400" b="0" i="0" u="none" strike="noStrike" baseline="0" dirty="0">
                <a:latin typeface="BNazanin"/>
                <a:cs typeface="B Titr" panose="00000700000000000000" pitchFamily="2" charset="-78"/>
              </a:rPr>
              <a:t>پایش و ارزشیابی</a:t>
            </a:r>
          </a:p>
          <a:p>
            <a:pPr algn="just" rtl="1"/>
            <a:r>
              <a:rPr lang="fa-IR" sz="2400" b="0" i="0" u="none" strike="noStrike" baseline="0" dirty="0">
                <a:latin typeface="TimesNewRomanPSMT"/>
                <a:cs typeface="B Titr" panose="00000700000000000000" pitchFamily="2" charset="-78"/>
              </a:rPr>
              <a:t>8. </a:t>
            </a:r>
            <a:r>
              <a:rPr lang="fa-IR" sz="2400" b="0" i="0" u="none" strike="noStrike" baseline="0" dirty="0">
                <a:latin typeface="BNazanin"/>
                <a:cs typeface="B Titr" panose="00000700000000000000" pitchFamily="2" charset="-78"/>
              </a:rPr>
              <a:t>جلب مشارکت جامعه</a:t>
            </a:r>
          </a:p>
          <a:p>
            <a:pPr algn="just" rtl="1"/>
            <a:r>
              <a:rPr lang="fa-IR" sz="2400" b="0" i="0" u="none" strike="noStrike" baseline="0" dirty="0">
                <a:latin typeface="TimesNewRomanPSMT"/>
                <a:cs typeface="B Titr" panose="00000700000000000000" pitchFamily="2" charset="-78"/>
              </a:rPr>
              <a:t>9. </a:t>
            </a:r>
            <a:r>
              <a:rPr lang="fa-IR" sz="2400" b="0" i="0" u="none" strike="noStrike" baseline="0" dirty="0">
                <a:latin typeface="BNazanin"/>
                <a:cs typeface="B Titr" panose="00000700000000000000" pitchFamily="2" charset="-78"/>
              </a:rPr>
              <a:t>همکاری درون بخشی و بین بخشی(دفتر سلامت جمعیت، خانواده و مدارس، معاونت درمان، سازمانهای بهزیستی، صدا وسیما، جمعیت هلال احمر، کمیته امداد)</a:t>
            </a:r>
            <a:endParaRPr lang="en-US" sz="2400" dirty="0">
              <a:cs typeface="B Titr" panose="00000700000000000000" pitchFamily="2" charset="-78"/>
            </a:endParaRPr>
          </a:p>
        </p:txBody>
      </p:sp>
    </p:spTree>
    <p:extLst>
      <p:ext uri="{BB962C8B-B14F-4D97-AF65-F5344CB8AC3E}">
        <p14:creationId xmlns:p14="http://schemas.microsoft.com/office/powerpoint/2010/main" val="262399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5BE0-90FA-9DB7-E57D-019A8ADB55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3FE322-4313-3CE5-9633-8E0986EF9043}"/>
              </a:ext>
            </a:extLst>
          </p:cNvPr>
          <p:cNvPicPr>
            <a:picLocks noGrp="1" noChangeAspect="1"/>
          </p:cNvPicPr>
          <p:nvPr>
            <p:ph idx="1"/>
          </p:nvPr>
        </p:nvPicPr>
        <p:blipFill>
          <a:blip r:embed="rId2"/>
          <a:stretch>
            <a:fillRect/>
          </a:stretch>
        </p:blipFill>
        <p:spPr>
          <a:xfrm>
            <a:off x="0" y="0"/>
            <a:ext cx="9144000" cy="6857999"/>
          </a:xfrm>
        </p:spPr>
      </p:pic>
    </p:spTree>
    <p:extLst>
      <p:ext uri="{BB962C8B-B14F-4D97-AF65-F5344CB8AC3E}">
        <p14:creationId xmlns:p14="http://schemas.microsoft.com/office/powerpoint/2010/main" val="340521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339-CB4A-CC23-B5F0-D8BDA10F6D55}"/>
              </a:ext>
            </a:extLst>
          </p:cNvPr>
          <p:cNvSpPr>
            <a:spLocks noGrp="1"/>
          </p:cNvSpPr>
          <p:nvPr>
            <p:ph type="title"/>
          </p:nvPr>
        </p:nvSpPr>
        <p:spPr>
          <a:xfrm>
            <a:off x="609599" y="609600"/>
            <a:ext cx="6347713" cy="58715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070208D-6DA5-7541-91F1-5009337D1A94}"/>
              </a:ext>
            </a:extLst>
          </p:cNvPr>
          <p:cNvSpPr>
            <a:spLocks noGrp="1"/>
          </p:cNvSpPr>
          <p:nvPr>
            <p:ph idx="1"/>
          </p:nvPr>
        </p:nvSpPr>
        <p:spPr>
          <a:xfrm>
            <a:off x="609599" y="1268760"/>
            <a:ext cx="6347714" cy="5589240"/>
          </a:xfrm>
        </p:spPr>
        <p:txBody>
          <a:bodyPr>
            <a:normAutofit/>
          </a:bodyPr>
          <a:lstStyle/>
          <a:p>
            <a:pPr marL="0" indent="0" algn="just" rtl="1">
              <a:buNone/>
            </a:pPr>
            <a:endParaRPr lang="en-US" sz="1800" b="0" i="0" u="none" strike="noStrike" baseline="0" dirty="0">
              <a:solidFill>
                <a:srgbClr val="EE7D31"/>
              </a:solidFill>
              <a:latin typeface="Wingdings-Regular"/>
              <a:cs typeface="B Titr" panose="00000700000000000000" pitchFamily="2" charset="-78"/>
            </a:endParaRPr>
          </a:p>
          <a:p>
            <a:pPr algn="just" rtl="1"/>
            <a:r>
              <a:rPr lang="fa-IR" sz="2400" b="1" dirty="0">
                <a:solidFill>
                  <a:srgbClr val="000000"/>
                </a:solidFill>
                <a:latin typeface="BNazaninBold"/>
                <a:cs typeface="B Titr" panose="00000700000000000000" pitchFamily="2" charset="-78"/>
              </a:rPr>
              <a:t>3 تا 5 </a:t>
            </a:r>
            <a:r>
              <a:rPr lang="fa-IR" sz="2400" b="1" i="0" u="none" strike="noStrike" baseline="0" dirty="0">
                <a:solidFill>
                  <a:schemeClr val="tx1"/>
                </a:solidFill>
                <a:latin typeface="BNazaninBold"/>
                <a:cs typeface="B Titr" panose="00000700000000000000" pitchFamily="2" charset="-78"/>
              </a:rPr>
              <a:t>درصد جمعیت کشور دارای اختلالات شنوایی متوسط تا عمیق هسنتند. سالانه 4 تا 5 هزار نوزاد کم شنوا در کشور متولد می </a:t>
            </a:r>
            <a:r>
              <a:rPr lang="fa-IR" sz="2400" b="1" i="0" u="none" strike="noStrike" baseline="0" dirty="0">
                <a:solidFill>
                  <a:srgbClr val="000000"/>
                </a:solidFill>
                <a:latin typeface="BNazaninBold"/>
                <a:cs typeface="B Titr" panose="00000700000000000000" pitchFamily="2" charset="-78"/>
              </a:rPr>
              <a:t>شوند و میزان اختلالات شنوایی ناشی از ازدواج فامیلی در ایران نسبت به آمار جهانی بالاتر است.</a:t>
            </a:r>
          </a:p>
          <a:p>
            <a:pPr algn="just" rtl="1"/>
            <a:r>
              <a:rPr lang="fa-IR" sz="2400" b="1" i="0" u="none" strike="noStrike" baseline="0" dirty="0">
                <a:solidFill>
                  <a:srgbClr val="000000"/>
                </a:solidFill>
                <a:latin typeface="BNazaninBold"/>
                <a:cs typeface="B Titr" panose="00000700000000000000" pitchFamily="2" charset="-78"/>
              </a:rPr>
              <a:t>غربالگری شنوایی کودکان در دونوبت: دوره نوزادی و 5-3 </a:t>
            </a:r>
            <a:r>
              <a:rPr lang="fa-IR" sz="2400" b="1" dirty="0">
                <a:solidFill>
                  <a:srgbClr val="000000"/>
                </a:solidFill>
                <a:latin typeface="BNazaninBold"/>
                <a:cs typeface="B Titr" panose="00000700000000000000" pitchFamily="2" charset="-78"/>
              </a:rPr>
              <a:t> سالگی انجام میگردد و در این فاصله ارزیابی بروز عوامل خطر </a:t>
            </a:r>
            <a:r>
              <a:rPr lang="fa-IR" sz="2400" b="1" i="0" u="none" strike="noStrike" baseline="0" dirty="0">
                <a:solidFill>
                  <a:srgbClr val="000000"/>
                </a:solidFill>
                <a:latin typeface="BNazaninBold"/>
                <a:cs typeface="B Titr" panose="00000700000000000000" pitchFamily="2" charset="-78"/>
              </a:rPr>
              <a:t>شنوایی صورت میگیرد. غربالگری نوزادی در بدو تولد در بیمارستان یا پس از آن در مراکز خدمات جام سلامت قابل انجام است.</a:t>
            </a:r>
          </a:p>
          <a:p>
            <a:pPr algn="just" rtl="1"/>
            <a:r>
              <a:rPr lang="fa-IR" sz="2400" b="1" i="0" u="none" strike="noStrike" baseline="0" dirty="0">
                <a:solidFill>
                  <a:schemeClr val="tx1"/>
                </a:solidFill>
                <a:latin typeface="BNazaninBold"/>
                <a:cs typeface="B Titr" panose="00000700000000000000" pitchFamily="2" charset="-78"/>
              </a:rPr>
              <a:t>زمان طلایی برای انجام تست غربالگری بهنگام تا یک ماهگی ، تست تشخیصی بهنگام تا 3 ماهگی و مداخله بهنگام تا 6 </a:t>
            </a:r>
            <a:r>
              <a:rPr lang="fa-IR" sz="2400" b="0" i="0" u="none" strike="noStrike" baseline="0" dirty="0">
                <a:solidFill>
                  <a:schemeClr val="tx1"/>
                </a:solidFill>
                <a:latin typeface="Wingdings-Regular"/>
                <a:cs typeface="B Titr" panose="00000700000000000000" pitchFamily="2" charset="-78"/>
              </a:rPr>
              <a:t>ماهگی است.( استاندارد 1-3-6 ماهگی)</a:t>
            </a:r>
          </a:p>
        </p:txBody>
      </p:sp>
    </p:spTree>
    <p:extLst>
      <p:ext uri="{BB962C8B-B14F-4D97-AF65-F5344CB8AC3E}">
        <p14:creationId xmlns:p14="http://schemas.microsoft.com/office/powerpoint/2010/main" val="142468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5D67-0B1C-FE3C-35C0-4988A185C685}"/>
              </a:ext>
            </a:extLst>
          </p:cNvPr>
          <p:cNvSpPr>
            <a:spLocks noGrp="1"/>
          </p:cNvSpPr>
          <p:nvPr>
            <p:ph type="title"/>
          </p:nvPr>
        </p:nvSpPr>
        <p:spPr/>
        <p:txBody>
          <a:bodyPr>
            <a:normAutofit/>
          </a:bodyPr>
          <a:lstStyle/>
          <a:p>
            <a:pPr algn="ctr" rtl="1"/>
            <a:r>
              <a:rPr lang="fa-IR" sz="4400" dirty="0">
                <a:solidFill>
                  <a:srgbClr val="FF0000"/>
                </a:solidFill>
                <a:cs typeface="B Titr" panose="00000700000000000000" pitchFamily="2" charset="-78"/>
              </a:rPr>
              <a:t>غربالگری شنوایی</a:t>
            </a:r>
            <a:endParaRPr lang="en-US" sz="4400" dirty="0">
              <a:solidFill>
                <a:srgbClr val="FF0000"/>
              </a:solidFill>
              <a:cs typeface="B Titr" panose="00000700000000000000" pitchFamily="2" charset="-78"/>
            </a:endParaRPr>
          </a:p>
        </p:txBody>
      </p:sp>
      <p:pic>
        <p:nvPicPr>
          <p:cNvPr id="5" name="Content Placeholder 4">
            <a:extLst>
              <a:ext uri="{FF2B5EF4-FFF2-40B4-BE49-F238E27FC236}">
                <a16:creationId xmlns:a16="http://schemas.microsoft.com/office/drawing/2014/main" id="{70758338-90AA-CA3A-DFD7-7E87CEBEF2E8}"/>
              </a:ext>
            </a:extLst>
          </p:cNvPr>
          <p:cNvPicPr>
            <a:picLocks noGrp="1" noChangeAspect="1"/>
          </p:cNvPicPr>
          <p:nvPr>
            <p:ph idx="1"/>
          </p:nvPr>
        </p:nvPicPr>
        <p:blipFill>
          <a:blip r:embed="rId2"/>
          <a:stretch>
            <a:fillRect/>
          </a:stretch>
        </p:blipFill>
        <p:spPr>
          <a:xfrm>
            <a:off x="395536" y="2089978"/>
            <a:ext cx="6840760" cy="3924876"/>
          </a:xfrm>
        </p:spPr>
      </p:pic>
    </p:spTree>
    <p:extLst>
      <p:ext uri="{BB962C8B-B14F-4D97-AF65-F5344CB8AC3E}">
        <p14:creationId xmlns:p14="http://schemas.microsoft.com/office/powerpoint/2010/main" val="166604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9BB4-E3AA-9343-2684-E0AAAB11A8FB}"/>
              </a:ext>
            </a:extLst>
          </p:cNvPr>
          <p:cNvSpPr>
            <a:spLocks noGrp="1"/>
          </p:cNvSpPr>
          <p:nvPr>
            <p:ph type="title"/>
          </p:nvPr>
        </p:nvSpPr>
        <p:spPr/>
        <p:txBody>
          <a:bodyPr/>
          <a:lstStyle/>
          <a:p>
            <a:pPr algn="ctr"/>
            <a:r>
              <a:rPr lang="fa-IR" b="1" dirty="0">
                <a:solidFill>
                  <a:srgbClr val="00B050"/>
                </a:solidFill>
                <a:cs typeface="B Titr" panose="00000700000000000000" pitchFamily="2" charset="-78"/>
              </a:rPr>
              <a:t>روشهای غربالگری</a:t>
            </a:r>
            <a:endParaRPr lang="en-US" b="1"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351E77D9-8C74-3B48-2660-0639950F3AD9}"/>
              </a:ext>
            </a:extLst>
          </p:cNvPr>
          <p:cNvSpPr>
            <a:spLocks noGrp="1"/>
          </p:cNvSpPr>
          <p:nvPr>
            <p:ph idx="1"/>
          </p:nvPr>
        </p:nvSpPr>
        <p:spPr/>
        <p:txBody>
          <a:bodyPr>
            <a:normAutofit/>
          </a:bodyPr>
          <a:lstStyle/>
          <a:p>
            <a:pPr algn="r" rtl="1"/>
            <a:r>
              <a:rPr lang="fa-IR" sz="2400" i="0" u="none" strike="noStrike" baseline="0" dirty="0">
                <a:latin typeface="BNazaninBold"/>
                <a:cs typeface="B Titr" panose="00000700000000000000" pitchFamily="2" charset="-78"/>
              </a:rPr>
              <a:t>دو روش مورد استفاده در غربالگری شنوایی نوزادان شامل آزمایش خودکار گسیل</a:t>
            </a:r>
            <a:r>
              <a:rPr lang="en-US" sz="2400" i="0" u="none" strike="noStrike" baseline="0" dirty="0">
                <a:latin typeface="BNazaninBold"/>
                <a:cs typeface="B Titr" panose="00000700000000000000" pitchFamily="2" charset="-78"/>
              </a:rPr>
              <a:t> </a:t>
            </a:r>
            <a:r>
              <a:rPr lang="fa-IR" sz="2400" i="0" u="none" strike="noStrike" baseline="0" dirty="0">
                <a:latin typeface="BNazaninBold"/>
                <a:cs typeface="B Titr" panose="00000700000000000000" pitchFamily="2" charset="-78"/>
              </a:rPr>
              <a:t>های صوتی گوش  ( </a:t>
            </a:r>
            <a:r>
              <a:rPr lang="en-US" sz="2400" i="0" u="none" strike="noStrike" baseline="0" dirty="0">
                <a:latin typeface="BNazaninBold"/>
                <a:cs typeface="B Titr" panose="00000700000000000000" pitchFamily="2" charset="-78"/>
              </a:rPr>
              <a:t>OAE</a:t>
            </a:r>
            <a:r>
              <a:rPr lang="fa-IR" sz="2400" i="0" u="none" strike="noStrike" baseline="0" dirty="0">
                <a:latin typeface="BNazaninBold"/>
                <a:cs typeface="B Titr" panose="00000700000000000000" pitchFamily="2" charset="-78"/>
              </a:rPr>
              <a:t> ) و پاسخ های خودکار شنوایی ساقه مغز (</a:t>
            </a:r>
            <a:r>
              <a:rPr lang="en-US" sz="2400" i="0" u="none" strike="noStrike" baseline="0" dirty="0">
                <a:latin typeface="BNazaninBold"/>
                <a:cs typeface="B Titr" panose="00000700000000000000" pitchFamily="2" charset="-78"/>
              </a:rPr>
              <a:t> AABR</a:t>
            </a:r>
            <a:r>
              <a:rPr lang="fa-IR" sz="2400" i="0" u="none" strike="noStrike" baseline="0" dirty="0">
                <a:latin typeface="BNazaninBold"/>
                <a:cs typeface="B Titr" panose="00000700000000000000" pitchFamily="2" charset="-78"/>
              </a:rPr>
              <a:t> ) می باشد.</a:t>
            </a:r>
          </a:p>
          <a:p>
            <a:pPr algn="just" rtl="1"/>
            <a:r>
              <a:rPr lang="fa-IR" sz="2400" dirty="0">
                <a:latin typeface="BNazaninBold"/>
                <a:cs typeface="B Titr" panose="00000700000000000000" pitchFamily="2" charset="-78"/>
              </a:rPr>
              <a:t>در گام نخست (</a:t>
            </a:r>
            <a:r>
              <a:rPr lang="en-US" sz="2400" dirty="0">
                <a:latin typeface="BNazaninBold"/>
                <a:cs typeface="B Titr" panose="00000700000000000000" pitchFamily="2" charset="-78"/>
              </a:rPr>
              <a:t>OAE</a:t>
            </a:r>
            <a:r>
              <a:rPr lang="fa-IR" sz="2400" dirty="0">
                <a:latin typeface="BNazaninBold"/>
                <a:cs typeface="B Titr" panose="00000700000000000000" pitchFamily="2" charset="-78"/>
              </a:rPr>
              <a:t> ) انجام شود ( 5-3 روزگی) </a:t>
            </a:r>
            <a:r>
              <a:rPr lang="fa-IR" sz="2400" b="1" i="0" u="none" strike="noStrike" baseline="0" dirty="0">
                <a:latin typeface="BNazaninBold"/>
                <a:cs typeface="B Titr" panose="00000700000000000000" pitchFamily="2" charset="-78"/>
              </a:rPr>
              <a:t>و در صورت حصول پاسخ </a:t>
            </a:r>
            <a:r>
              <a:rPr lang="fa-IR" sz="2400" b="1" i="1" u="none" strike="noStrike" baseline="0" dirty="0">
                <a:latin typeface="Cambria-BoldItalic"/>
                <a:cs typeface="B Titr" panose="00000700000000000000" pitchFamily="2" charset="-78"/>
              </a:rPr>
              <a:t>" </a:t>
            </a:r>
            <a:r>
              <a:rPr lang="fa-IR" sz="2400" b="1" i="0" u="none" strike="noStrike" baseline="0" dirty="0">
                <a:latin typeface="BNazaninBold"/>
                <a:cs typeface="B Titr" panose="00000700000000000000" pitchFamily="2" charset="-78"/>
              </a:rPr>
              <a:t>ارجاع</a:t>
            </a:r>
            <a:r>
              <a:rPr lang="fa-IR" sz="2400" b="1" i="1" u="none" strike="noStrike" baseline="0" dirty="0">
                <a:latin typeface="Cambria-BoldItalic"/>
                <a:cs typeface="B Titr" panose="00000700000000000000" pitchFamily="2" charset="-78"/>
              </a:rPr>
              <a:t>"</a:t>
            </a:r>
            <a:r>
              <a:rPr lang="fa-IR" sz="2400" b="1" i="0" u="none" strike="noStrike" baseline="0" dirty="0">
                <a:latin typeface="BNazaninBold"/>
                <a:cs typeface="B Titr" panose="00000700000000000000" pitchFamily="2" charset="-78"/>
              </a:rPr>
              <a:t>در یک یا هر دو گوش ، و یا وجود</a:t>
            </a:r>
            <a:r>
              <a:rPr lang="fa-IR" sz="2400" i="0" u="none" strike="noStrike" baseline="0" dirty="0">
                <a:latin typeface="BNazaninBold"/>
                <a:cs typeface="B Titr" panose="00000700000000000000" pitchFamily="2" charset="-78"/>
              </a:rPr>
              <a:t>حداقل یک عامل خطر در سلامت شنوایی، ارجاع برای انجام آزمون غربالگری به روش</a:t>
            </a:r>
            <a:r>
              <a:rPr lang="en-US" sz="2400" i="0" u="none" strike="noStrike" baseline="0" dirty="0">
                <a:latin typeface="BNazaninBold"/>
                <a:cs typeface="B Titr" panose="00000700000000000000" pitchFamily="2" charset="-78"/>
              </a:rPr>
              <a:t> AABR</a:t>
            </a:r>
            <a:r>
              <a:rPr lang="fa-IR" sz="2400" i="0" u="none" strike="noStrike" baseline="0" dirty="0">
                <a:latin typeface="BNazaninBold"/>
                <a:cs typeface="B Titr" panose="00000700000000000000" pitchFamily="2" charset="-78"/>
              </a:rPr>
              <a:t> باید</a:t>
            </a:r>
            <a:r>
              <a:rPr lang="fa-IR" sz="1800" b="1" i="0" u="none" strike="noStrike" baseline="0" dirty="0">
                <a:latin typeface="BNazaninBold"/>
              </a:rPr>
              <a:t> </a:t>
            </a:r>
            <a:r>
              <a:rPr lang="fa-IR" sz="2400" b="1" i="0" u="none" strike="noStrike" baseline="0" dirty="0">
                <a:latin typeface="BNazaninBold"/>
                <a:cs typeface="B Titr" panose="00000700000000000000" pitchFamily="2" charset="-78"/>
              </a:rPr>
              <a:t>انجام پذیرد و در مراقبت 15-14 روزگی نتیجه ثبت شود.</a:t>
            </a:r>
            <a:endParaRPr lang="en-US" sz="2400" dirty="0">
              <a:cs typeface="B Titr" panose="00000700000000000000" pitchFamily="2" charset="-78"/>
            </a:endParaRPr>
          </a:p>
        </p:txBody>
      </p:sp>
    </p:spTree>
    <p:extLst>
      <p:ext uri="{BB962C8B-B14F-4D97-AF65-F5344CB8AC3E}">
        <p14:creationId xmlns:p14="http://schemas.microsoft.com/office/powerpoint/2010/main" val="107476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5B96-EAB7-F266-A3A0-DC97B854D3D1}"/>
              </a:ext>
            </a:extLst>
          </p:cNvPr>
          <p:cNvSpPr>
            <a:spLocks noGrp="1"/>
          </p:cNvSpPr>
          <p:nvPr>
            <p:ph type="title"/>
          </p:nvPr>
        </p:nvSpPr>
        <p:spPr>
          <a:xfrm>
            <a:off x="609599" y="404664"/>
            <a:ext cx="6347713" cy="720080"/>
          </a:xfrm>
        </p:spPr>
        <p:txBody>
          <a:bodyPr>
            <a:normAutofit/>
          </a:bodyPr>
          <a:lstStyle/>
          <a:p>
            <a:pPr algn="ctr" rtl="1"/>
            <a:r>
              <a:rPr lang="fa-IR" dirty="0">
                <a:solidFill>
                  <a:srgbClr val="00B050"/>
                </a:solidFill>
                <a:cs typeface="B Titr" panose="00000700000000000000" pitchFamily="2" charset="-78"/>
              </a:rPr>
              <a:t>زمان های ثبت و ارجاع</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B7504E4B-59B0-8F46-7B91-27B0D40422D8}"/>
              </a:ext>
            </a:extLst>
          </p:cNvPr>
          <p:cNvSpPr>
            <a:spLocks noGrp="1"/>
          </p:cNvSpPr>
          <p:nvPr>
            <p:ph idx="1"/>
          </p:nvPr>
        </p:nvSpPr>
        <p:spPr>
          <a:xfrm>
            <a:off x="609599" y="1268760"/>
            <a:ext cx="6347714" cy="4772603"/>
          </a:xfrm>
        </p:spPr>
        <p:txBody>
          <a:bodyPr>
            <a:normAutofit lnSpcReduction="10000"/>
          </a:bodyPr>
          <a:lstStyle/>
          <a:p>
            <a:pPr algn="just" rtl="1"/>
            <a:r>
              <a:rPr lang="fa-IR" sz="2400" i="0" u="none" strike="noStrike" baseline="0" dirty="0">
                <a:latin typeface="BNazaninBold"/>
                <a:cs typeface="B Titr" panose="00000700000000000000" pitchFamily="2" charset="-78"/>
              </a:rPr>
              <a:t>تمامی نوزادانی که در غربالگری شنوایی نوبت دوم</a:t>
            </a:r>
            <a:r>
              <a:rPr lang="en-US" sz="2400" i="0" u="none" strike="noStrike" baseline="0" dirty="0">
                <a:latin typeface="BNazaninBold"/>
                <a:cs typeface="B Titr" panose="00000700000000000000" pitchFamily="2" charset="-78"/>
              </a:rPr>
              <a:t> </a:t>
            </a:r>
            <a:r>
              <a:rPr lang="fa-IR" sz="2400" i="0" u="none" strike="noStrike" baseline="0" dirty="0">
                <a:latin typeface="BNazaninBold"/>
                <a:cs typeface="B Titr" panose="00000700000000000000" pitchFamily="2" charset="-78"/>
              </a:rPr>
              <a:t> (</a:t>
            </a:r>
            <a:r>
              <a:rPr lang="en-US" sz="2400" i="0" u="none" strike="noStrike" baseline="0" dirty="0">
                <a:latin typeface="BNazaninBold"/>
                <a:cs typeface="B Titr" panose="00000700000000000000" pitchFamily="2" charset="-78"/>
              </a:rPr>
              <a:t>AABR</a:t>
            </a:r>
            <a:r>
              <a:rPr lang="fa-IR" sz="2400" i="0" u="none" strike="noStrike" baseline="0" dirty="0">
                <a:latin typeface="BNazaninBold"/>
                <a:cs typeface="B Titr" panose="00000700000000000000" pitchFamily="2" charset="-78"/>
              </a:rPr>
              <a:t> )، دارای نتیجه مثبت یا ارجاع یکطرفه یا دوطرفه هستند باید برای </a:t>
            </a:r>
            <a:r>
              <a:rPr lang="fa-IR" sz="2400" b="1" i="0" u="none" strike="noStrike" baseline="0" dirty="0">
                <a:latin typeface="BNazaninBold"/>
                <a:cs typeface="B Titr" panose="00000700000000000000" pitchFamily="2" charset="-78"/>
              </a:rPr>
              <a:t>انجام آزمون های تشخیصی دقیق ادیولوژی به نزدیکترین کلینیک شنوایی شناسی منطقه خود ارجاع شوند.</a:t>
            </a:r>
          </a:p>
          <a:p>
            <a:pPr algn="just" rtl="1"/>
            <a:r>
              <a:rPr lang="fa-IR" sz="2400" b="1" i="0" u="none" strike="noStrike" baseline="0" dirty="0">
                <a:solidFill>
                  <a:srgbClr val="000000"/>
                </a:solidFill>
                <a:latin typeface="BNazaninBold"/>
                <a:cs typeface="B Titr" panose="00000700000000000000" pitchFamily="2" charset="-78"/>
              </a:rPr>
              <a:t>نتایج آزمون های تشخیصی اودیولوژی شیرخوار با نتیجه ارجاع غربالگری باید حداکثر </a:t>
            </a:r>
            <a:r>
              <a:rPr lang="fa-IR" sz="2400" b="1" i="0" u="none" strike="noStrike" baseline="0" dirty="0">
                <a:solidFill>
                  <a:srgbClr val="FF0000"/>
                </a:solidFill>
                <a:latin typeface="BNazaninBold"/>
                <a:cs typeface="B Titr" panose="00000700000000000000" pitchFamily="2" charset="-78"/>
              </a:rPr>
              <a:t>ظرف 4 هفته</a:t>
            </a:r>
            <a:r>
              <a:rPr lang="fa-IR" sz="2400" b="1" i="0" u="none" strike="noStrike" baseline="0" dirty="0">
                <a:solidFill>
                  <a:srgbClr val="000000"/>
                </a:solidFill>
                <a:latin typeface="BNazaninBold"/>
                <a:cs typeface="B Titr" panose="00000700000000000000" pitchFamily="2" charset="-78"/>
              </a:rPr>
              <a:t> بعد از غربالگری دوم مشخص و ثبت شود (قبل از 3ماهگی)و در صورت تایید کم شنوایی یک و یا دو طرفه تشخیصی، در اولین زمان ممکن </a:t>
            </a:r>
            <a:r>
              <a:rPr lang="fa-IR" sz="2400" b="1" i="0" u="none" strike="noStrike" baseline="0" dirty="0">
                <a:solidFill>
                  <a:srgbClr val="FF0000"/>
                </a:solidFill>
                <a:latin typeface="BNazaninBold"/>
                <a:cs typeface="B Titr" panose="00000700000000000000" pitchFamily="2" charset="-78"/>
              </a:rPr>
              <a:t>حداکثر تا یک هفته بعد</a:t>
            </a:r>
            <a:r>
              <a:rPr lang="fa-IR" sz="2400" b="1" i="0" u="none" strike="noStrike" baseline="0" dirty="0">
                <a:solidFill>
                  <a:srgbClr val="000000"/>
                </a:solidFill>
                <a:latin typeface="BNazaninBold"/>
                <a:cs typeface="B Titr" panose="00000700000000000000" pitchFamily="2" charset="-78"/>
              </a:rPr>
              <a:t>، به پزشک متخصص گوش، گلو، بینی و شنوایی شناس برای مداخله های درمانی / توانبخشی ضروری </a:t>
            </a:r>
            <a:r>
              <a:rPr lang="fa-IR" sz="2400" i="0" u="none" strike="noStrike" baseline="0" dirty="0">
                <a:solidFill>
                  <a:srgbClr val="000000"/>
                </a:solidFill>
                <a:latin typeface="BNazaninBold"/>
                <a:cs typeface="B Titr" panose="00000700000000000000" pitchFamily="2" charset="-78"/>
              </a:rPr>
              <a:t>ارجاع شود.</a:t>
            </a:r>
            <a:endParaRPr lang="en-US" sz="2400" dirty="0">
              <a:cs typeface="B Titr" panose="00000700000000000000" pitchFamily="2" charset="-78"/>
            </a:endParaRPr>
          </a:p>
        </p:txBody>
      </p:sp>
    </p:spTree>
    <p:extLst>
      <p:ext uri="{BB962C8B-B14F-4D97-AF65-F5344CB8AC3E}">
        <p14:creationId xmlns:p14="http://schemas.microsoft.com/office/powerpoint/2010/main" val="128094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3C2D-6109-1ED6-9C3D-B5509C30F6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971D97-6C36-EB40-7C18-2C57DF910B93}"/>
              </a:ext>
            </a:extLst>
          </p:cNvPr>
          <p:cNvSpPr>
            <a:spLocks noGrp="1"/>
          </p:cNvSpPr>
          <p:nvPr>
            <p:ph idx="1"/>
          </p:nvPr>
        </p:nvSpPr>
        <p:spPr/>
        <p:txBody>
          <a:bodyPr>
            <a:normAutofit/>
          </a:bodyPr>
          <a:lstStyle/>
          <a:p>
            <a:pPr algn="just" rtl="1"/>
            <a:r>
              <a:rPr lang="fa-IR" sz="2400" b="0" i="0" u="none" strike="noStrike" baseline="0" dirty="0">
                <a:latin typeface="BNazanin"/>
                <a:cs typeface="B Titr" panose="00000700000000000000" pitchFamily="2" charset="-78"/>
              </a:rPr>
              <a:t>در این برنامه عوامل خطر منتسب به کم شنوایی باید در مقاطع سنی مختلف مراقبت نوزادان </a:t>
            </a:r>
            <a:r>
              <a:rPr lang="fa-IR" sz="2400" dirty="0">
                <a:latin typeface="BNazanin"/>
                <a:cs typeface="B Titr" panose="00000700000000000000" pitchFamily="2" charset="-78"/>
              </a:rPr>
              <a:t>و کودکان توسط مراقب سلامت مورد بررسی قرار گیرند: 5</a:t>
            </a:r>
            <a:r>
              <a:rPr lang="fa-IR" sz="2400" b="0" i="0" u="none" strike="noStrike" baseline="0" dirty="0">
                <a:latin typeface="BNazanin"/>
                <a:cs typeface="B Titr" panose="00000700000000000000" pitchFamily="2" charset="-78"/>
              </a:rPr>
              <a:t>-3 روزگی، 15-14 روزگی، 45-30 روزگی</a:t>
            </a:r>
            <a:r>
              <a:rPr lang="fa-IR" sz="2400" dirty="0">
                <a:latin typeface="BNazanin"/>
                <a:cs typeface="B Titr" panose="00000700000000000000" pitchFamily="2" charset="-78"/>
              </a:rPr>
              <a:t>، 2 و 4 و 6  و 7 و 9 و 12 و 15 و 18 و 24 و 30 و 36 و 48 و 60 ماهگی</a:t>
            </a:r>
          </a:p>
          <a:p>
            <a:pPr algn="just" rtl="1"/>
            <a:r>
              <a:rPr lang="fa-IR" sz="2400" b="0" i="0" u="none" strike="noStrike" baseline="0" dirty="0">
                <a:latin typeface="BNazanin"/>
                <a:cs typeface="B Titr" panose="00000700000000000000" pitchFamily="2" charset="-78"/>
              </a:rPr>
              <a:t>نوزاد دارای عامل خطر در این برنامه، نوزادی است که حداقل یکی از عوامل خطر زیر را دارا باشد:</a:t>
            </a:r>
          </a:p>
        </p:txBody>
      </p:sp>
    </p:spTree>
    <p:extLst>
      <p:ext uri="{BB962C8B-B14F-4D97-AF65-F5344CB8AC3E}">
        <p14:creationId xmlns:p14="http://schemas.microsoft.com/office/powerpoint/2010/main" val="172486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623B-6F15-BE87-E584-2CCACE585635}"/>
              </a:ext>
            </a:extLst>
          </p:cNvPr>
          <p:cNvSpPr>
            <a:spLocks noGrp="1"/>
          </p:cNvSpPr>
          <p:nvPr>
            <p:ph type="title"/>
          </p:nvPr>
        </p:nvSpPr>
        <p:spPr>
          <a:xfrm>
            <a:off x="609599" y="609600"/>
            <a:ext cx="6347713" cy="947192"/>
          </a:xfrm>
        </p:spPr>
        <p:txBody>
          <a:bodyPr/>
          <a:lstStyle/>
          <a:p>
            <a:pPr algn="ctr"/>
            <a:r>
              <a:rPr lang="fa-IR" dirty="0">
                <a:solidFill>
                  <a:srgbClr val="00B050"/>
                </a:solidFill>
                <a:cs typeface="B Titr" panose="00000700000000000000" pitchFamily="2" charset="-78"/>
              </a:rPr>
              <a:t>سلامت گوش و مراقبت از شنوایی</a:t>
            </a:r>
            <a:endParaRPr lang="en-US" dirty="0">
              <a:solidFill>
                <a:srgbClr val="00B050"/>
              </a:solidFill>
              <a:cs typeface="B Titr" panose="00000700000000000000" pitchFamily="2" charset="-78"/>
            </a:endParaRPr>
          </a:p>
        </p:txBody>
      </p:sp>
      <p:pic>
        <p:nvPicPr>
          <p:cNvPr id="5" name="Content Placeholder 4">
            <a:extLst>
              <a:ext uri="{FF2B5EF4-FFF2-40B4-BE49-F238E27FC236}">
                <a16:creationId xmlns:a16="http://schemas.microsoft.com/office/drawing/2014/main" id="{9FAD726A-659E-9AE4-F0A6-1B5613E4A996}"/>
              </a:ext>
            </a:extLst>
          </p:cNvPr>
          <p:cNvPicPr>
            <a:picLocks noGrp="1" noChangeAspect="1"/>
          </p:cNvPicPr>
          <p:nvPr>
            <p:ph idx="1"/>
          </p:nvPr>
        </p:nvPicPr>
        <p:blipFill>
          <a:blip r:embed="rId2"/>
          <a:stretch>
            <a:fillRect/>
          </a:stretch>
        </p:blipFill>
        <p:spPr>
          <a:xfrm>
            <a:off x="323528" y="1916832"/>
            <a:ext cx="6619374" cy="3331040"/>
          </a:xfrm>
        </p:spPr>
      </p:pic>
      <p:sp>
        <p:nvSpPr>
          <p:cNvPr id="7" name="TextBox 6">
            <a:extLst>
              <a:ext uri="{FF2B5EF4-FFF2-40B4-BE49-F238E27FC236}">
                <a16:creationId xmlns:a16="http://schemas.microsoft.com/office/drawing/2014/main" id="{978A8F0F-346B-0D5A-42CD-32521836CBA1}"/>
              </a:ext>
            </a:extLst>
          </p:cNvPr>
          <p:cNvSpPr txBox="1"/>
          <p:nvPr/>
        </p:nvSpPr>
        <p:spPr>
          <a:xfrm>
            <a:off x="467544" y="5490939"/>
            <a:ext cx="6619374" cy="830997"/>
          </a:xfrm>
          <a:prstGeom prst="rect">
            <a:avLst/>
          </a:prstGeom>
          <a:noFill/>
        </p:spPr>
        <p:txBody>
          <a:bodyPr wrap="square">
            <a:spAutoFit/>
          </a:bodyPr>
          <a:lstStyle/>
          <a:p>
            <a:pPr marL="0" indent="0" algn="ctr">
              <a:buNone/>
            </a:pPr>
            <a:r>
              <a:rPr lang="fa-IR" sz="2400" dirty="0">
                <a:cs typeface="B Koodak" panose="00000700000000000000" pitchFamily="2" charset="-78"/>
              </a:rPr>
              <a:t>گروه پیشگیری و مبارزه با بیماریهای </a:t>
            </a:r>
            <a:r>
              <a:rPr lang="fa-IR" sz="2400" dirty="0">
                <a:solidFill>
                  <a:srgbClr val="FF0000"/>
                </a:solidFill>
                <a:cs typeface="B Koodak" panose="00000700000000000000" pitchFamily="2" charset="-78"/>
              </a:rPr>
              <a:t>غیرواگیر</a:t>
            </a:r>
          </a:p>
          <a:p>
            <a:pPr marL="0" indent="0" algn="ctr" rtl="1">
              <a:buNone/>
            </a:pPr>
            <a:r>
              <a:rPr lang="fa-IR" sz="2400" dirty="0">
                <a:cs typeface="B Titr" panose="00000700000000000000" pitchFamily="2" charset="-78"/>
              </a:rPr>
              <a:t>سال 1402</a:t>
            </a:r>
            <a:endParaRPr lang="en-US" dirty="0"/>
          </a:p>
        </p:txBody>
      </p:sp>
    </p:spTree>
    <p:extLst>
      <p:ext uri="{BB962C8B-B14F-4D97-AF65-F5344CB8AC3E}">
        <p14:creationId xmlns:p14="http://schemas.microsoft.com/office/powerpoint/2010/main" val="225281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0443-3271-6F57-8317-09EDFE871FA2}"/>
              </a:ext>
            </a:extLst>
          </p:cNvPr>
          <p:cNvSpPr>
            <a:spLocks noGrp="1"/>
          </p:cNvSpPr>
          <p:nvPr>
            <p:ph type="title"/>
          </p:nvPr>
        </p:nvSpPr>
        <p:spPr>
          <a:xfrm>
            <a:off x="609599" y="609600"/>
            <a:ext cx="6347713" cy="947192"/>
          </a:xfrm>
        </p:spPr>
        <p:txBody>
          <a:bodyPr>
            <a:normAutofit/>
          </a:bodyPr>
          <a:lstStyle/>
          <a:p>
            <a:pPr algn="ctr" rtl="1"/>
            <a:r>
              <a:rPr lang="fa-IR" sz="2400" b="1" i="0" u="none" strike="noStrike" baseline="0" dirty="0">
                <a:solidFill>
                  <a:srgbClr val="FF0000"/>
                </a:solidFill>
                <a:latin typeface="BNazanin"/>
                <a:cs typeface="B Titr" panose="00000700000000000000" pitchFamily="2" charset="-78"/>
              </a:rPr>
              <a:t>برنامه غربالگری شنوایی نوزادان ایران شامل ارکان زیر</a:t>
            </a:r>
            <a:br>
              <a:rPr lang="fa-IR" sz="2400" b="1" i="0" u="none" strike="noStrike" baseline="0" dirty="0">
                <a:solidFill>
                  <a:srgbClr val="FF0000"/>
                </a:solidFill>
                <a:latin typeface="BNazanin"/>
                <a:cs typeface="B Titr" panose="00000700000000000000" pitchFamily="2" charset="-78"/>
              </a:rPr>
            </a:br>
            <a:r>
              <a:rPr lang="fa-IR" sz="2400" b="1" i="0" u="none" strike="noStrike" baseline="0" dirty="0">
                <a:solidFill>
                  <a:srgbClr val="FF0000"/>
                </a:solidFill>
                <a:latin typeface="BNazanin"/>
                <a:cs typeface="B Titr" panose="00000700000000000000" pitchFamily="2" charset="-78"/>
              </a:rPr>
              <a:t>می باشد</a:t>
            </a:r>
            <a:endParaRPr lang="en-US" sz="2400" b="1"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6EEFFF7A-9B1F-F5A7-1C92-2DC3677C284F}"/>
              </a:ext>
            </a:extLst>
          </p:cNvPr>
          <p:cNvSpPr>
            <a:spLocks noGrp="1"/>
          </p:cNvSpPr>
          <p:nvPr>
            <p:ph idx="1"/>
          </p:nvPr>
        </p:nvSpPr>
        <p:spPr>
          <a:xfrm>
            <a:off x="3761413" y="1556792"/>
            <a:ext cx="3537441" cy="5301208"/>
          </a:xfrm>
        </p:spPr>
        <p:txBody>
          <a:bodyPr>
            <a:noAutofit/>
          </a:bodyPr>
          <a:lstStyle/>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غربالگری مرحله اول، که باید بلافاصله در بدو تولد و یا </a:t>
            </a:r>
            <a:r>
              <a:rPr lang="fa-IR" sz="2400" dirty="0">
                <a:latin typeface="BNazanin"/>
                <a:cs typeface="B Titr" panose="00000700000000000000" pitchFamily="2" charset="-78"/>
              </a:rPr>
              <a:t>در اولین</a:t>
            </a:r>
            <a:r>
              <a:rPr lang="en-US" sz="2400" dirty="0">
                <a:latin typeface="BNazanin"/>
                <a:cs typeface="B Titr" panose="00000700000000000000" pitchFamily="2" charset="-78"/>
              </a:rPr>
              <a:t> </a:t>
            </a:r>
            <a:r>
              <a:rPr lang="fa-IR" sz="2400" dirty="0">
                <a:latin typeface="BNazanin"/>
                <a:cs typeface="B Titr" panose="00000700000000000000" pitchFamily="2" charset="-78"/>
              </a:rPr>
              <a:t>مراقبت</a:t>
            </a:r>
            <a:r>
              <a:rPr lang="en-US" sz="2400" dirty="0">
                <a:latin typeface="BNazanin"/>
                <a:cs typeface="B Titr" panose="00000700000000000000" pitchFamily="2" charset="-78"/>
              </a:rPr>
              <a:t>  </a:t>
            </a:r>
            <a:r>
              <a:rPr lang="fa-IR" sz="2400" dirty="0">
                <a:latin typeface="BNazanin"/>
                <a:cs typeface="B Titr" panose="00000700000000000000" pitchFamily="2" charset="-78"/>
              </a:rPr>
              <a:t>3 - 5</a:t>
            </a:r>
            <a:r>
              <a:rPr lang="en-US" sz="2400" dirty="0">
                <a:latin typeface="BNazanin"/>
                <a:cs typeface="B Titr" panose="00000700000000000000" pitchFamily="2" charset="-78"/>
              </a:rPr>
              <a:t> </a:t>
            </a:r>
            <a:r>
              <a:rPr lang="fa-IR" sz="2400" dirty="0">
                <a:latin typeface="BNazanin"/>
                <a:cs typeface="B Titr" panose="00000700000000000000" pitchFamily="2" charset="-78"/>
              </a:rPr>
              <a:t>روز گی نوزاد انجام شود. </a:t>
            </a:r>
            <a:endParaRPr lang="fa-IR" sz="2400" b="0" i="0" u="none" strike="noStrike" baseline="0" dirty="0">
              <a:latin typeface="BNazanin"/>
              <a:cs typeface="B Titr" panose="00000700000000000000" pitchFamily="2" charset="-78"/>
            </a:endParaRP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غربالگری مرحله دوم باید برای همه نوزادان با عامل خطر و یا نتیجه ارجاع در غربالگری مرحله اجرا شود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ارجاع شنوایی شناسایی تشخیصی برای نوزادانی که در مراحل اول و دوم غربالگری با نتیجه ارجاع مشخص شده اند.</a:t>
            </a:r>
            <a:endParaRPr lang="en-US" sz="2400" dirty="0">
              <a:cs typeface="B Titr" panose="00000700000000000000" pitchFamily="2" charset="-78"/>
            </a:endParaRPr>
          </a:p>
        </p:txBody>
      </p:sp>
      <p:pic>
        <p:nvPicPr>
          <p:cNvPr id="5" name="Picture 4">
            <a:extLst>
              <a:ext uri="{FF2B5EF4-FFF2-40B4-BE49-F238E27FC236}">
                <a16:creationId xmlns:a16="http://schemas.microsoft.com/office/drawing/2014/main" id="{622D9D9A-C4E6-5C4C-05EF-5093B9B3E38A}"/>
              </a:ext>
            </a:extLst>
          </p:cNvPr>
          <p:cNvPicPr>
            <a:picLocks noChangeAspect="1"/>
          </p:cNvPicPr>
          <p:nvPr/>
        </p:nvPicPr>
        <p:blipFill>
          <a:blip r:embed="rId2"/>
          <a:stretch>
            <a:fillRect/>
          </a:stretch>
        </p:blipFill>
        <p:spPr>
          <a:xfrm>
            <a:off x="395536" y="1969679"/>
            <a:ext cx="3276600" cy="4391025"/>
          </a:xfrm>
          <a:prstGeom prst="rect">
            <a:avLst/>
          </a:prstGeom>
        </p:spPr>
      </p:pic>
    </p:spTree>
    <p:extLst>
      <p:ext uri="{BB962C8B-B14F-4D97-AF65-F5344CB8AC3E}">
        <p14:creationId xmlns:p14="http://schemas.microsoft.com/office/powerpoint/2010/main" val="400639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3E44-4D55-9455-2003-0BB4BD1BA5E3}"/>
              </a:ext>
            </a:extLst>
          </p:cNvPr>
          <p:cNvSpPr>
            <a:spLocks noGrp="1"/>
          </p:cNvSpPr>
          <p:nvPr>
            <p:ph type="title"/>
          </p:nvPr>
        </p:nvSpPr>
        <p:spPr>
          <a:xfrm>
            <a:off x="609599" y="609600"/>
            <a:ext cx="6347713" cy="1307232"/>
          </a:xfrm>
        </p:spPr>
        <p:txBody>
          <a:bodyPr>
            <a:normAutofit fontScale="90000"/>
          </a:bodyPr>
          <a:lstStyle/>
          <a:p>
            <a:pPr algn="ctr" rtl="1"/>
            <a:r>
              <a:rPr lang="fa-IR" sz="2400" b="1" i="0" u="none" strike="noStrike" baseline="0" dirty="0">
                <a:solidFill>
                  <a:srgbClr val="FF0000"/>
                </a:solidFill>
                <a:latin typeface="BTitrBold"/>
                <a:cs typeface="B Titr" panose="00000700000000000000" pitchFamily="2" charset="-78"/>
              </a:rPr>
              <a:t>آزمایش غربالگری شنوایی به روش</a:t>
            </a:r>
            <a:r>
              <a:rPr lang="en-US" sz="2400" b="1" i="0" u="none" strike="noStrike" baseline="0" dirty="0">
                <a:solidFill>
                  <a:srgbClr val="FF0000"/>
                </a:solidFill>
                <a:latin typeface="Calibri-Bold"/>
                <a:cs typeface="B Titr" panose="00000700000000000000" pitchFamily="2" charset="-78"/>
              </a:rPr>
              <a:t>OAEs </a:t>
            </a:r>
            <a:r>
              <a:rPr lang="fa-IR" sz="2400" b="1" i="0" u="none" strike="noStrike" baseline="0" dirty="0">
                <a:solidFill>
                  <a:srgbClr val="FF0000"/>
                </a:solidFill>
                <a:latin typeface="Calibri-Bold"/>
                <a:cs typeface="B Titr" panose="00000700000000000000" pitchFamily="2" charset="-78"/>
              </a:rPr>
              <a:t> ( فیزیولوژیک)</a:t>
            </a:r>
            <a:br>
              <a:rPr lang="fa-IR" sz="2400" b="1" i="0" u="none" strike="noStrike" baseline="0" dirty="0">
                <a:solidFill>
                  <a:srgbClr val="FF0000"/>
                </a:solidFill>
                <a:latin typeface="Calibri-Bold"/>
                <a:cs typeface="B Titr" panose="00000700000000000000" pitchFamily="2" charset="-78"/>
              </a:rPr>
            </a:br>
            <a:r>
              <a:rPr lang="en-US" b="1" i="0" u="none" strike="noStrike" baseline="0" dirty="0">
                <a:solidFill>
                  <a:srgbClr val="00B050"/>
                </a:solidFill>
                <a:latin typeface="Calibri" panose="020F0502020204030204" pitchFamily="34" charset="0"/>
              </a:rPr>
              <a:t>Otoacoustic Emissions</a:t>
            </a:r>
            <a:endParaRPr lang="en-US" b="1"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E0FCFEE7-C1C8-1EE2-4325-C8C9B96E11F8}"/>
              </a:ext>
            </a:extLst>
          </p:cNvPr>
          <p:cNvSpPr>
            <a:spLocks noGrp="1"/>
          </p:cNvSpPr>
          <p:nvPr>
            <p:ph idx="1"/>
          </p:nvPr>
        </p:nvSpPr>
        <p:spPr>
          <a:xfrm>
            <a:off x="609598" y="2060848"/>
            <a:ext cx="7058745" cy="4392488"/>
          </a:xfrm>
        </p:spPr>
        <p:txBody>
          <a:bodyPr>
            <a:noAutofit/>
          </a:bodyPr>
          <a:lstStyle/>
          <a:p>
            <a:pPr algn="just" rtl="1"/>
            <a:r>
              <a:rPr lang="en-US" sz="2400" dirty="0">
                <a:latin typeface="Times New Roman" panose="02020603050405020304" pitchFamily="18" charset="0"/>
                <a:cs typeface="B Titr" panose="00000700000000000000" pitchFamily="2" charset="-78"/>
              </a:rPr>
              <a:t>OAEs</a:t>
            </a:r>
            <a:r>
              <a:rPr lang="fa-IR" sz="2400" dirty="0">
                <a:latin typeface="Times New Roman" panose="02020603050405020304" pitchFamily="18" charset="0"/>
                <a:cs typeface="B Titr" panose="00000700000000000000" pitchFamily="2" charset="-78"/>
              </a:rPr>
              <a:t> یا </a:t>
            </a:r>
            <a:r>
              <a:rPr lang="fa-IR" sz="2400" b="0" i="0" u="none" strike="noStrike" baseline="0" dirty="0">
                <a:latin typeface="BNazanin"/>
                <a:cs typeface="B Titr" panose="00000700000000000000" pitchFamily="2" charset="-78"/>
              </a:rPr>
              <a:t>گسیل های صوتی گوش بر اثر حرکات بسیار ریز سلول های حساسه شنوایی خارجی در پاسخ به تحریکات صوتی ایجاد می شود و می توانند این گسیل ها در مجرای شنوایی خارجی به ثبت برسند. </a:t>
            </a:r>
          </a:p>
          <a:p>
            <a:pPr algn="just" rtl="1"/>
            <a:r>
              <a:rPr lang="fa-IR" sz="2400" b="0" i="0" u="none" strike="noStrike" baseline="0" dirty="0">
                <a:latin typeface="BNazanin"/>
                <a:cs typeface="B Titr" panose="00000700000000000000" pitchFamily="2" charset="-78"/>
              </a:rPr>
              <a:t>در حقیقت اندازه گیری </a:t>
            </a:r>
            <a:r>
              <a:rPr lang="en-US" sz="2400" dirty="0">
                <a:latin typeface="Calibri" panose="020F0502020204030204" pitchFamily="34" charset="0"/>
                <a:cs typeface="B Titr" panose="00000700000000000000" pitchFamily="2" charset="-78"/>
              </a:rPr>
              <a:t>OAE</a:t>
            </a:r>
            <a:r>
              <a:rPr lang="fa-IR" sz="2400" dirty="0">
                <a:latin typeface="BNazanin"/>
                <a:cs typeface="B Titr" panose="00000700000000000000" pitchFamily="2" charset="-78"/>
              </a:rPr>
              <a:t> نوعی </a:t>
            </a:r>
            <a:r>
              <a:rPr lang="fa-IR" sz="2400" b="0" i="0" u="none" strike="noStrike" baseline="0" dirty="0">
                <a:latin typeface="BNazanin"/>
                <a:cs typeface="B Titr" panose="00000700000000000000" pitchFamily="2" charset="-78"/>
              </a:rPr>
              <a:t>آزمایش فیزیولوژیک بمنظور ارزیابی سلول های شنوایی محسوب میشود که در آن به کمک دستگاه اندازه گیری گسیل های صوتی گوش سیستم شنوایی </a:t>
            </a:r>
            <a:r>
              <a:rPr lang="fa-IR" sz="2400" b="0" i="0" u="none" strike="noStrike" baseline="0" dirty="0">
                <a:solidFill>
                  <a:srgbClr val="FF0000"/>
                </a:solidFill>
                <a:latin typeface="BNazanin"/>
                <a:cs typeface="B Titr" panose="00000700000000000000" pitchFamily="2" charset="-78"/>
              </a:rPr>
              <a:t>از گوش خارجی تا گوش داخلی (قبل از عصب شنوایی) </a:t>
            </a:r>
            <a:r>
              <a:rPr lang="fa-IR" sz="2400" b="0" i="0" u="none" strike="noStrike" baseline="0" dirty="0">
                <a:latin typeface="BNazanin"/>
                <a:cs typeface="B Titr" panose="00000700000000000000" pitchFamily="2" charset="-78"/>
              </a:rPr>
              <a:t>و بطور اختصاصی عملکرد </a:t>
            </a:r>
            <a:r>
              <a:rPr lang="fa-IR" sz="2400" b="0" i="0" u="none" strike="noStrike" baseline="0" dirty="0">
                <a:solidFill>
                  <a:srgbClr val="FF0000"/>
                </a:solidFill>
                <a:latin typeface="BNazanin"/>
                <a:cs typeface="B Titr" panose="00000700000000000000" pitchFamily="2" charset="-78"/>
              </a:rPr>
              <a:t>فعالیت سلول</a:t>
            </a:r>
            <a:r>
              <a:rPr lang="fa-IR" sz="2400" dirty="0">
                <a:solidFill>
                  <a:srgbClr val="FF0000"/>
                </a:solidFill>
                <a:latin typeface="BNazanin"/>
                <a:cs typeface="B Titr" panose="00000700000000000000" pitchFamily="2" charset="-78"/>
              </a:rPr>
              <a:t> های مویی خارجی بخش حلزون شنوایی </a:t>
            </a:r>
            <a:r>
              <a:rPr lang="fa-IR" sz="2400" dirty="0">
                <a:latin typeface="BNazanin"/>
                <a:cs typeface="B Titr" panose="00000700000000000000" pitchFamily="2" charset="-78"/>
              </a:rPr>
              <a:t>مورد ارزیابی قرار میگیرد. </a:t>
            </a:r>
            <a:endParaRPr lang="en-US" sz="2400" dirty="0">
              <a:cs typeface="B Titr" panose="00000700000000000000" pitchFamily="2" charset="-78"/>
            </a:endParaRPr>
          </a:p>
        </p:txBody>
      </p:sp>
    </p:spTree>
    <p:extLst>
      <p:ext uri="{BB962C8B-B14F-4D97-AF65-F5344CB8AC3E}">
        <p14:creationId xmlns:p14="http://schemas.microsoft.com/office/powerpoint/2010/main" val="306742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3755-AF93-1809-F598-5BBECB2496C7}"/>
              </a:ext>
            </a:extLst>
          </p:cNvPr>
          <p:cNvSpPr>
            <a:spLocks noGrp="1"/>
          </p:cNvSpPr>
          <p:nvPr>
            <p:ph type="title"/>
          </p:nvPr>
        </p:nvSpPr>
        <p:spPr>
          <a:xfrm>
            <a:off x="609599" y="609600"/>
            <a:ext cx="6347713" cy="659160"/>
          </a:xfrm>
        </p:spPr>
        <p:txBody>
          <a:bodyPr/>
          <a:lstStyle/>
          <a:p>
            <a:pPr algn="ctr" rtl="1"/>
            <a:endParaRPr lang="en-US" dirty="0"/>
          </a:p>
        </p:txBody>
      </p:sp>
      <p:sp>
        <p:nvSpPr>
          <p:cNvPr id="3" name="Content Placeholder 2">
            <a:extLst>
              <a:ext uri="{FF2B5EF4-FFF2-40B4-BE49-F238E27FC236}">
                <a16:creationId xmlns:a16="http://schemas.microsoft.com/office/drawing/2014/main" id="{EF71A59F-7AED-0531-5A9F-41D8F52B80AF}"/>
              </a:ext>
            </a:extLst>
          </p:cNvPr>
          <p:cNvSpPr>
            <a:spLocks noGrp="1"/>
          </p:cNvSpPr>
          <p:nvPr>
            <p:ph idx="1"/>
          </p:nvPr>
        </p:nvSpPr>
        <p:spPr>
          <a:xfrm>
            <a:off x="609599" y="1484784"/>
            <a:ext cx="6347714" cy="5040560"/>
          </a:xfrm>
        </p:spPr>
        <p:txBody>
          <a:bodyPr>
            <a:noAutofit/>
          </a:bodyPr>
          <a:lstStyle/>
          <a:p>
            <a:pPr algn="just" rtl="1"/>
            <a:r>
              <a:rPr lang="fa-IR" sz="2000" b="0" i="0" u="none" strike="noStrike" baseline="0" dirty="0">
                <a:latin typeface="BNazanin"/>
                <a:cs typeface="B Titr" panose="00000700000000000000" pitchFamily="2" charset="-78"/>
              </a:rPr>
              <a:t>در صورت وجود هر گونه </a:t>
            </a:r>
            <a:r>
              <a:rPr lang="fa-IR" sz="2000" b="0" i="0" u="none" strike="noStrike" baseline="0" dirty="0">
                <a:solidFill>
                  <a:srgbClr val="FF0000"/>
                </a:solidFill>
                <a:latin typeface="BNazanin"/>
                <a:cs typeface="B Titr" panose="00000700000000000000" pitchFamily="2" charset="-78"/>
              </a:rPr>
              <a:t>جرم</a:t>
            </a:r>
            <a:r>
              <a:rPr lang="fa-IR" sz="2000" b="0" i="0" u="none" strike="noStrike" baseline="0" dirty="0">
                <a:latin typeface="BNazanin"/>
                <a:cs typeface="B Titr" panose="00000700000000000000" pitchFamily="2" charset="-78"/>
              </a:rPr>
              <a:t> از جمله بقایای </a:t>
            </a:r>
            <a:r>
              <a:rPr lang="fa-IR" sz="2000" b="0" i="0" u="none" strike="noStrike" baseline="0" dirty="0">
                <a:solidFill>
                  <a:srgbClr val="FF0000"/>
                </a:solidFill>
                <a:latin typeface="BNazanin"/>
                <a:cs typeface="B Titr" panose="00000700000000000000" pitchFamily="2" charset="-78"/>
              </a:rPr>
              <a:t>ورنیکس</a:t>
            </a:r>
            <a:r>
              <a:rPr lang="fa-IR" sz="2000" b="0" i="0" u="none" strike="noStrike" baseline="0" dirty="0">
                <a:latin typeface="BNazanin"/>
                <a:cs typeface="B Titr" panose="00000700000000000000" pitchFamily="2" charset="-78"/>
              </a:rPr>
              <a:t> و </a:t>
            </a:r>
            <a:r>
              <a:rPr lang="fa-IR" sz="2000" b="0" i="0" u="none" strike="noStrike" baseline="0" dirty="0">
                <a:solidFill>
                  <a:srgbClr val="FF0000"/>
                </a:solidFill>
                <a:latin typeface="BNazanin"/>
                <a:cs typeface="B Titr" panose="00000700000000000000" pitchFamily="2" charset="-78"/>
              </a:rPr>
              <a:t>مایع</a:t>
            </a:r>
            <a:r>
              <a:rPr lang="fa-IR" sz="2000" b="0" i="0" u="none" strike="noStrike" baseline="0" dirty="0">
                <a:latin typeface="BNazanin"/>
                <a:cs typeface="B Titr" panose="00000700000000000000" pitchFamily="2" charset="-78"/>
              </a:rPr>
              <a:t> </a:t>
            </a:r>
            <a:r>
              <a:rPr lang="fa-IR" sz="2000" b="0" i="0" u="none" strike="noStrike" baseline="0" dirty="0">
                <a:solidFill>
                  <a:srgbClr val="FF0000"/>
                </a:solidFill>
                <a:latin typeface="BNazanin"/>
                <a:cs typeface="B Titr" panose="00000700000000000000" pitchFamily="2" charset="-78"/>
              </a:rPr>
              <a:t>آمنیوتیک</a:t>
            </a:r>
            <a:r>
              <a:rPr lang="fa-IR" sz="2000" b="0" i="0" u="none" strike="noStrike" baseline="0" dirty="0">
                <a:latin typeface="BNazanin"/>
                <a:cs typeface="B Titr" panose="00000700000000000000" pitchFamily="2" charset="-78"/>
              </a:rPr>
              <a:t> دوران جنینی در مجرای گوش نوزادان و یا وجود هر گونه جرم و دبرید بطور طبیعی و یا ناشی از انواع التهابات گوش میانی و یا مجرای شنوایی خارجی باعث ایجاد </a:t>
            </a:r>
            <a:r>
              <a:rPr lang="fa-IR" sz="2000" dirty="0">
                <a:latin typeface="BNazanin"/>
                <a:cs typeface="B Titr" panose="00000700000000000000" pitchFamily="2" charset="-78"/>
              </a:rPr>
              <a:t>پاسخ های مثبت کاذب در نتایج تست</a:t>
            </a:r>
            <a:r>
              <a:rPr lang="en-US" sz="2000" dirty="0">
                <a:latin typeface="Calibri" panose="020F0502020204030204" pitchFamily="34" charset="0"/>
                <a:cs typeface="B Titr" panose="00000700000000000000" pitchFamily="2" charset="-78"/>
              </a:rPr>
              <a:t>OAE</a:t>
            </a:r>
            <a:r>
              <a:rPr lang="fa-IR" sz="2000" dirty="0">
                <a:latin typeface="BNazanin"/>
                <a:cs typeface="B Titr" panose="00000700000000000000" pitchFamily="2" charset="-78"/>
              </a:rPr>
              <a:t>شده و نرخ ارجاع مثبت کاذب نوزاد جهت ارزیابی های تشخیصی را بالا می برد. </a:t>
            </a:r>
          </a:p>
          <a:p>
            <a:pPr algn="just" rtl="1"/>
            <a:endParaRPr lang="fa-IR" sz="2000" b="0" i="0" u="none" strike="noStrike" baseline="0" dirty="0">
              <a:latin typeface="BNazanin"/>
              <a:cs typeface="B Titr" panose="00000700000000000000" pitchFamily="2" charset="-78"/>
            </a:endParaRPr>
          </a:p>
          <a:p>
            <a:pPr algn="just" rtl="1"/>
            <a:r>
              <a:rPr lang="fa-IR" sz="2000" b="0" i="0" u="none" strike="noStrike" baseline="0" dirty="0">
                <a:latin typeface="BNazanin"/>
                <a:cs typeface="B Titr" panose="00000700000000000000" pitchFamily="2" charset="-78"/>
              </a:rPr>
              <a:t>پاک سازی ابتدای مجرای شنوایی بااستفاده از پوآر کوچک و ظریف توسط متخصص نوزادان و یا ماما و پرستار بخش نوزادان در زایشگاه و یا بیمارستان موارد مثبت کاذب را می تواند بطور چشمگیری کاهش دهد. بقایای مزانشیمی جنینی بصورت جرم گوش در نوزادان، معمولا ظرف مدت 72 ساعت پس از زایمان خودبخود جذب و مجرای شنوایی پاکسازی می شود.</a:t>
            </a:r>
          </a:p>
        </p:txBody>
      </p:sp>
    </p:spTree>
    <p:extLst>
      <p:ext uri="{BB962C8B-B14F-4D97-AF65-F5344CB8AC3E}">
        <p14:creationId xmlns:p14="http://schemas.microsoft.com/office/powerpoint/2010/main" val="174048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63BF-749E-F779-2DA6-D979984A3DC8}"/>
              </a:ext>
            </a:extLst>
          </p:cNvPr>
          <p:cNvSpPr>
            <a:spLocks noGrp="1"/>
          </p:cNvSpPr>
          <p:nvPr>
            <p:ph type="title"/>
          </p:nvPr>
        </p:nvSpPr>
        <p:spPr>
          <a:xfrm>
            <a:off x="609599" y="609600"/>
            <a:ext cx="6347713" cy="731168"/>
          </a:xfrm>
        </p:spPr>
        <p:txBody>
          <a:bodyPr/>
          <a:lstStyle/>
          <a:p>
            <a:pPr algn="ctr"/>
            <a:r>
              <a:rPr lang="fa-IR" sz="3600" b="1" i="0" u="none" strike="noStrike" baseline="0" dirty="0">
                <a:solidFill>
                  <a:srgbClr val="00B050"/>
                </a:solidFill>
                <a:latin typeface="BNazaninBold"/>
                <a:cs typeface="B Titr" panose="00000700000000000000" pitchFamily="2" charset="-78"/>
              </a:rPr>
              <a:t>چه خدمتی:</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6533E013-63D9-EC79-315B-C7E5D5880EB4}"/>
              </a:ext>
            </a:extLst>
          </p:cNvPr>
          <p:cNvSpPr>
            <a:spLocks noGrp="1"/>
          </p:cNvSpPr>
          <p:nvPr>
            <p:ph idx="1"/>
          </p:nvPr>
        </p:nvSpPr>
        <p:spPr/>
        <p:txBody>
          <a:bodyPr>
            <a:normAutofit/>
          </a:bodyPr>
          <a:lstStyle/>
          <a:p>
            <a:pPr algn="just" rtl="1"/>
            <a:r>
              <a:rPr lang="fa-IR" sz="2400" dirty="0">
                <a:latin typeface="BNazanin"/>
                <a:cs typeface="B Titr" panose="00000700000000000000" pitchFamily="2" charset="-78"/>
              </a:rPr>
              <a:t>آزمون </a:t>
            </a:r>
            <a:r>
              <a:rPr lang="en-US" sz="2400" dirty="0">
                <a:latin typeface="BNazanin"/>
                <a:cs typeface="B Titr" panose="00000700000000000000" pitchFamily="2" charset="-78"/>
              </a:rPr>
              <a:t> </a:t>
            </a:r>
            <a:r>
              <a:rPr lang="en-US" sz="2400" dirty="0">
                <a:latin typeface="Calibri" panose="020F0502020204030204" pitchFamily="34" charset="0"/>
                <a:cs typeface="B Titr" panose="00000700000000000000" pitchFamily="2" charset="-78"/>
              </a:rPr>
              <a:t>TEOAE</a:t>
            </a:r>
            <a:r>
              <a:rPr lang="fa-IR" sz="2400" dirty="0">
                <a:latin typeface="Calibri" panose="020F0502020204030204" pitchFamily="34" charset="0"/>
                <a:cs typeface="B Titr" panose="00000700000000000000" pitchFamily="2" charset="-78"/>
              </a:rPr>
              <a:t>یا </a:t>
            </a:r>
            <a:r>
              <a:rPr lang="en-US" sz="2000" b="1" i="0" u="none" strike="noStrike" baseline="0" dirty="0">
                <a:solidFill>
                  <a:srgbClr val="FF0000"/>
                </a:solidFill>
                <a:latin typeface="Calibri" panose="020F0502020204030204" pitchFamily="34" charset="0"/>
              </a:rPr>
              <a:t>Transient Otoacoustic Emissions </a:t>
            </a:r>
            <a:r>
              <a:rPr lang="fa-IR" sz="2000" b="1" i="0" u="none" strike="noStrike" baseline="0" dirty="0">
                <a:solidFill>
                  <a:schemeClr val="tx1"/>
                </a:solidFill>
                <a:latin typeface="Calibri" panose="020F0502020204030204" pitchFamily="34" charset="0"/>
              </a:rPr>
              <a:t>(</a:t>
            </a:r>
            <a:r>
              <a:rPr lang="fa-IR" sz="2400" dirty="0">
                <a:solidFill>
                  <a:schemeClr val="tx1"/>
                </a:solidFill>
                <a:latin typeface="BNazanin"/>
                <a:cs typeface="B Titr" panose="00000700000000000000" pitchFamily="2" charset="-78"/>
              </a:rPr>
              <a:t>ارزیابی </a:t>
            </a:r>
            <a:r>
              <a:rPr lang="fa-IR" sz="2400" b="0" i="0" u="none" strike="noStrike" baseline="0" dirty="0">
                <a:latin typeface="BNazanin"/>
                <a:cs typeface="B Titr" panose="00000700000000000000" pitchFamily="2" charset="-78"/>
              </a:rPr>
              <a:t>گسیل های صوتی گذرای گوش) در واقع یک آزمون خودکار می باشد که در</a:t>
            </a:r>
            <a:r>
              <a:rPr lang="fa-IR" sz="2400" dirty="0">
                <a:latin typeface="Calibri" panose="020F0502020204030204" pitchFamily="34" charset="0"/>
                <a:cs typeface="B Titr" panose="00000700000000000000" pitchFamily="2" charset="-78"/>
              </a:rPr>
              <a:t> </a:t>
            </a:r>
            <a:r>
              <a:rPr lang="fa-IR" sz="2400" b="0" i="0" u="none" strike="noStrike" baseline="0" dirty="0">
                <a:latin typeface="BNazanin"/>
                <a:cs typeface="B Titr" panose="00000700000000000000" pitchFamily="2" charset="-78"/>
              </a:rPr>
              <a:t>ارزیابی وضعیت شنوایی از آن استفاده می شود. این آزمون به عنوان اولین مرحله غربالگری شنوایی برای تمامی نوزادان تازه متولد شده دارای عوامل خطر/ بدون عامل خطر در بدو تولد انجام می شود.</a:t>
            </a:r>
            <a:endParaRPr lang="en-US" sz="2400" dirty="0">
              <a:cs typeface="B Titr" panose="00000700000000000000" pitchFamily="2" charset="-78"/>
            </a:endParaRPr>
          </a:p>
        </p:txBody>
      </p:sp>
    </p:spTree>
    <p:extLst>
      <p:ext uri="{BB962C8B-B14F-4D97-AF65-F5344CB8AC3E}">
        <p14:creationId xmlns:p14="http://schemas.microsoft.com/office/powerpoint/2010/main" val="207543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E5F2-058A-B282-C27C-70AAC013758D}"/>
              </a:ext>
            </a:extLst>
          </p:cNvPr>
          <p:cNvSpPr>
            <a:spLocks noGrp="1"/>
          </p:cNvSpPr>
          <p:nvPr>
            <p:ph type="title"/>
          </p:nvPr>
        </p:nvSpPr>
        <p:spPr/>
        <p:txBody>
          <a:bodyPr/>
          <a:lstStyle/>
          <a:p>
            <a:pPr algn="ctr" rtl="1"/>
            <a:r>
              <a:rPr lang="fa-IR" b="1" dirty="0">
                <a:solidFill>
                  <a:srgbClr val="FF0000"/>
                </a:solidFill>
                <a:latin typeface="BNazaninBold"/>
                <a:cs typeface="B Titr" panose="00000700000000000000" pitchFamily="2" charset="-78"/>
              </a:rPr>
              <a:t>چه موقع : </a:t>
            </a:r>
            <a:endParaRPr lang="en-US"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FDFD278F-9680-2311-946B-5D372AF8895C}"/>
              </a:ext>
            </a:extLst>
          </p:cNvPr>
          <p:cNvSpPr>
            <a:spLocks noGrp="1"/>
          </p:cNvSpPr>
          <p:nvPr>
            <p:ph idx="1"/>
          </p:nvPr>
        </p:nvSpPr>
        <p:spPr/>
        <p:txBody>
          <a:bodyPr/>
          <a:lstStyle/>
          <a:p>
            <a:pPr algn="just" rtl="1"/>
            <a:r>
              <a:rPr lang="fa-IR" sz="2400" b="0" i="0" u="none" strike="noStrike" baseline="0" dirty="0">
                <a:latin typeface="BNazanin"/>
                <a:cs typeface="B Titr" panose="00000700000000000000" pitchFamily="2" charset="-78"/>
              </a:rPr>
              <a:t>بهترین زمان انجام تست، در هنگام ترخیص نوزاد از بیمارستان و یا در اولین مراقبت نوزاد در </a:t>
            </a:r>
            <a:r>
              <a:rPr lang="fa-IR" sz="2400" dirty="0">
                <a:latin typeface="BNazanin"/>
                <a:cs typeface="B Titr" panose="00000700000000000000" pitchFamily="2" charset="-78"/>
              </a:rPr>
              <a:t>5-3 روزگی می </a:t>
            </a:r>
            <a:r>
              <a:rPr lang="fa-IR" sz="2400" b="0" i="0" u="none" strike="noStrike" baseline="0" dirty="0">
                <a:latin typeface="BNazanin"/>
                <a:cs typeface="B Titr" panose="00000700000000000000" pitchFamily="2" charset="-78"/>
              </a:rPr>
              <a:t>باشد.</a:t>
            </a:r>
            <a:endParaRPr lang="en-US" sz="2400" dirty="0">
              <a:cs typeface="B Titr" panose="00000700000000000000" pitchFamily="2" charset="-78"/>
            </a:endParaRPr>
          </a:p>
        </p:txBody>
      </p:sp>
    </p:spTree>
    <p:extLst>
      <p:ext uri="{BB962C8B-B14F-4D97-AF65-F5344CB8AC3E}">
        <p14:creationId xmlns:p14="http://schemas.microsoft.com/office/powerpoint/2010/main" val="87972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AC5C-1C02-9B27-4CA8-F7646BF2BF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775CC4-6990-EB92-1662-A6AB45B23A19}"/>
              </a:ext>
            </a:extLst>
          </p:cNvPr>
          <p:cNvSpPr>
            <a:spLocks noGrp="1"/>
          </p:cNvSpPr>
          <p:nvPr>
            <p:ph idx="1"/>
          </p:nvPr>
        </p:nvSpPr>
        <p:spPr/>
        <p:txBody>
          <a:bodyPr>
            <a:normAutofit/>
          </a:bodyPr>
          <a:lstStyle/>
          <a:p>
            <a:pPr algn="just" rtl="1"/>
            <a:r>
              <a:rPr lang="fa-IR" sz="2400" b="1" i="0" u="none" strike="noStrike" baseline="0" dirty="0">
                <a:solidFill>
                  <a:srgbClr val="FF0000"/>
                </a:solidFill>
                <a:latin typeface="BNazaninBold"/>
                <a:cs typeface="B Titr" panose="00000700000000000000" pitchFamily="2" charset="-78"/>
              </a:rPr>
              <a:t>کجا: </a:t>
            </a:r>
            <a:r>
              <a:rPr lang="fa-IR" sz="2400" b="0" i="0" u="none" strike="noStrike" baseline="0" dirty="0">
                <a:latin typeface="BNazanin"/>
                <a:cs typeface="B Titr" panose="00000700000000000000" pitchFamily="2" charset="-78"/>
              </a:rPr>
              <a:t>غربالگری شنوایی می تواند در یکی از بیمارستان ها، مراکز زایمانی یا مراکز خدمات جامع سلامت دارای واحد</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غربالگری شنوایی انجام گردد.</a:t>
            </a:r>
            <a:endParaRPr lang="en-US" sz="2400" b="0" i="0" u="none" strike="noStrike" baseline="0" dirty="0">
              <a:latin typeface="BNazanin"/>
              <a:cs typeface="B Titr" panose="00000700000000000000" pitchFamily="2" charset="-78"/>
            </a:endParaRPr>
          </a:p>
          <a:p>
            <a:pPr algn="just" rtl="1"/>
            <a:r>
              <a:rPr lang="fa-IR" sz="2400" b="1" i="0" u="none" strike="noStrike" baseline="0" dirty="0">
                <a:solidFill>
                  <a:srgbClr val="FF0000"/>
                </a:solidFill>
                <a:latin typeface="BNazaninBold"/>
                <a:cs typeface="B Titr" panose="00000700000000000000" pitchFamily="2" charset="-78"/>
              </a:rPr>
              <a:t>چه کسی: </a:t>
            </a:r>
            <a:r>
              <a:rPr lang="fa-IR" sz="2400" b="0" i="0" u="none" strike="noStrike" baseline="0" dirty="0">
                <a:latin typeface="BNazanin"/>
                <a:cs typeface="B Titr" panose="00000700000000000000" pitchFamily="2" charset="-78"/>
              </a:rPr>
              <a:t>تست غربالگری باید توسط شنوایی شناس آموزش دیده دارای تاییدیه از وزارت بهداشت که دارای حداقل</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مدرک معتبر کارشناسی شنوایی شناسی باشد، انجام گردد.</a:t>
            </a:r>
            <a:endParaRPr lang="en-US" sz="2400" dirty="0">
              <a:cs typeface="B Titr" panose="00000700000000000000" pitchFamily="2" charset="-78"/>
            </a:endParaRPr>
          </a:p>
        </p:txBody>
      </p:sp>
    </p:spTree>
    <p:extLst>
      <p:ext uri="{BB962C8B-B14F-4D97-AF65-F5344CB8AC3E}">
        <p14:creationId xmlns:p14="http://schemas.microsoft.com/office/powerpoint/2010/main" val="263650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FDBC-E5D2-D617-3973-6FC4CC26EA11}"/>
              </a:ext>
            </a:extLst>
          </p:cNvPr>
          <p:cNvSpPr>
            <a:spLocks noGrp="1"/>
          </p:cNvSpPr>
          <p:nvPr>
            <p:ph type="title"/>
          </p:nvPr>
        </p:nvSpPr>
        <p:spPr>
          <a:xfrm>
            <a:off x="609599" y="609600"/>
            <a:ext cx="6347713" cy="443136"/>
          </a:xfrm>
        </p:spPr>
        <p:txBody>
          <a:bodyPr>
            <a:noAutofit/>
          </a:bodyPr>
          <a:lstStyle/>
          <a:p>
            <a:pPr algn="ctr" rtl="1"/>
            <a:r>
              <a:rPr lang="fa-IR" sz="2800" b="1" i="0" u="none" strike="noStrike" baseline="0" dirty="0">
                <a:solidFill>
                  <a:srgbClr val="FF0000"/>
                </a:solidFill>
                <a:latin typeface="BNazaninBold"/>
                <a:cs typeface="B Titr" panose="00000700000000000000" pitchFamily="2" charset="-78"/>
              </a:rPr>
              <a:t>مکان انجام آزمایشات غربالگری شنوایی</a:t>
            </a:r>
            <a:endParaRPr lang="en-US"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83CEB206-F9D4-8CFC-CD8E-FDDA10356B08}"/>
              </a:ext>
            </a:extLst>
          </p:cNvPr>
          <p:cNvSpPr>
            <a:spLocks noGrp="1"/>
          </p:cNvSpPr>
          <p:nvPr>
            <p:ph idx="1"/>
          </p:nvPr>
        </p:nvSpPr>
        <p:spPr>
          <a:xfrm>
            <a:off x="0" y="1772816"/>
            <a:ext cx="7812360" cy="5085184"/>
          </a:xfrm>
        </p:spPr>
        <p:txBody>
          <a:bodyPr>
            <a:normAutofit/>
          </a:bodyPr>
          <a:lstStyle/>
          <a:p>
            <a:pPr algn="just" rtl="1"/>
            <a:r>
              <a:rPr lang="fa-IR" sz="2400" b="0" i="0" u="none" strike="noStrike" baseline="0" dirty="0">
                <a:latin typeface="BNazanin"/>
                <a:cs typeface="B Titr" panose="00000700000000000000" pitchFamily="2" charset="-78"/>
              </a:rPr>
              <a:t>الف- انجام تست در حضور مادر و در شرایطی که کودک در کنار یا در آغوش مادر باشد، صورت پذیرد.</a:t>
            </a:r>
          </a:p>
          <a:p>
            <a:pPr algn="just" rtl="1"/>
            <a:r>
              <a:rPr lang="fa-IR" sz="2400" b="0" i="0" u="none" strike="noStrike" baseline="0" dirty="0">
                <a:latin typeface="BNazanin"/>
                <a:cs typeface="B Titr" panose="00000700000000000000" pitchFamily="2" charset="-78"/>
              </a:rPr>
              <a:t>ب- در بیمارستانها انجام تست غربالگری در بخش پس از زایمان یا نوزادان نیز امکان پذیر است.</a:t>
            </a:r>
          </a:p>
          <a:p>
            <a:pPr algn="just" rtl="1"/>
            <a:r>
              <a:rPr lang="fa-IR" sz="2400" b="0" i="0" u="none" strike="noStrike" baseline="0" dirty="0">
                <a:latin typeface="BNazanin"/>
                <a:cs typeface="B Titr" panose="00000700000000000000" pitchFamily="2" charset="-78"/>
              </a:rPr>
              <a:t>ج- در مراکز و پایگاههای بهداشتی انجام تست غربالگری شنوایی در کنار سایر غربالگری های دوران نوزادی مانند هیپوتیروئیدی، در اتاقی نسبتا آرام و بدور از هیاهو و سروصدا نیز امکان پذیر است. ذکر این نکته مهم است که انجام غربالگری شنوایی بایستی ضرورتا قبل از سایر غربالگری های نوزادی انجام پذیرد.</a:t>
            </a:r>
          </a:p>
          <a:p>
            <a:pPr algn="just" rtl="1"/>
            <a:r>
              <a:rPr lang="fa-IR" sz="2400" b="0" i="0" u="none" strike="noStrike" baseline="0" dirty="0">
                <a:latin typeface="BNazanin"/>
                <a:cs typeface="B Titr" panose="00000700000000000000" pitchFamily="2" charset="-78"/>
              </a:rPr>
              <a:t>د- انجام آزمایش غربالگری شنوایی نیازی به اتاقک اکوستیک خاص ندارد و می تواند در فضایی نسبتا ساکت اجرا شود.</a:t>
            </a:r>
            <a:endParaRPr lang="en-US" sz="2400" dirty="0">
              <a:cs typeface="B Titr" panose="00000700000000000000" pitchFamily="2" charset="-78"/>
            </a:endParaRPr>
          </a:p>
        </p:txBody>
      </p:sp>
    </p:spTree>
    <p:extLst>
      <p:ext uri="{BB962C8B-B14F-4D97-AF65-F5344CB8AC3E}">
        <p14:creationId xmlns:p14="http://schemas.microsoft.com/office/powerpoint/2010/main" val="369086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B84A-0F76-C512-6977-698154DD64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D9A443-B0DD-0BA5-59FC-779EF7029723}"/>
              </a:ext>
            </a:extLst>
          </p:cNvPr>
          <p:cNvSpPr>
            <a:spLocks noGrp="1"/>
          </p:cNvSpPr>
          <p:nvPr>
            <p:ph idx="1"/>
          </p:nvPr>
        </p:nvSpPr>
        <p:spPr/>
        <p:txBody>
          <a:bodyPr>
            <a:normAutofit/>
          </a:bodyPr>
          <a:lstStyle/>
          <a:p>
            <a:pPr algn="just" rtl="1"/>
            <a:r>
              <a:rPr lang="fa-IR" sz="2800" b="0" i="0" u="none" strike="noStrike" baseline="0" dirty="0">
                <a:latin typeface="BNazanin"/>
                <a:cs typeface="B Titr" panose="00000700000000000000" pitchFamily="2" charset="-78"/>
              </a:rPr>
              <a:t>اجرای آزمایش های تشخیصی بایستی در مکانی ساکت به ابعاد حدودی 4*3 متر که میتواند دارای یک </a:t>
            </a:r>
            <a:r>
              <a:rPr lang="fa-IR" sz="2800" dirty="0">
                <a:latin typeface="BNazanin"/>
                <a:cs typeface="B Titr" panose="00000700000000000000" pitchFamily="2" charset="-78"/>
              </a:rPr>
              <a:t>اتاقک ضد صوت با ابعاد 1*2 متر  </a:t>
            </a:r>
            <a:r>
              <a:rPr lang="fa-IR" sz="2800" b="0" i="0" u="none" strike="noStrike" baseline="0" dirty="0">
                <a:latin typeface="BNazanin"/>
                <a:cs typeface="B Titr" panose="00000700000000000000" pitchFamily="2" charset="-78"/>
              </a:rPr>
              <a:t>و مجهز به میز کار، صندلی و تخت کودک باشد، انجام پذیرد. </a:t>
            </a:r>
            <a:endParaRPr lang="en-US" sz="2800" dirty="0">
              <a:cs typeface="B Titr" panose="00000700000000000000" pitchFamily="2" charset="-78"/>
            </a:endParaRPr>
          </a:p>
        </p:txBody>
      </p:sp>
    </p:spTree>
    <p:extLst>
      <p:ext uri="{BB962C8B-B14F-4D97-AF65-F5344CB8AC3E}">
        <p14:creationId xmlns:p14="http://schemas.microsoft.com/office/powerpoint/2010/main" val="418783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2FF6-2F98-2C8B-28E5-893A4A1E4B67}"/>
              </a:ext>
            </a:extLst>
          </p:cNvPr>
          <p:cNvSpPr>
            <a:spLocks noGrp="1"/>
          </p:cNvSpPr>
          <p:nvPr>
            <p:ph type="title"/>
          </p:nvPr>
        </p:nvSpPr>
        <p:spPr/>
        <p:txBody>
          <a:bodyPr>
            <a:normAutofit fontScale="90000"/>
          </a:bodyPr>
          <a:lstStyle/>
          <a:p>
            <a:pPr algn="ctr"/>
            <a:r>
              <a:rPr lang="fa-IR" dirty="0">
                <a:latin typeface="BNazanin"/>
                <a:cs typeface="B Titr" panose="00000700000000000000" pitchFamily="2" charset="-78"/>
              </a:rPr>
              <a:t>در انتخاب مکان غربالگری شنوایی موارد زیر رعایت شود</a:t>
            </a:r>
            <a:r>
              <a:rPr lang="fa-IR" dirty="0">
                <a:latin typeface="Calibri" panose="020F0502020204030204" pitchFamily="34" charset="0"/>
                <a:cs typeface="B Titr" panose="00000700000000000000" pitchFamily="2" charset="-78"/>
              </a:rPr>
              <a:t>:</a:t>
            </a:r>
            <a:br>
              <a:rPr lang="fa-IR" dirty="0">
                <a:latin typeface="Calibri" panose="020F0502020204030204" pitchFamily="34" charset="0"/>
                <a:cs typeface="B Titr" panose="00000700000000000000" pitchFamily="2" charset="-78"/>
              </a:rPr>
            </a:br>
            <a:endParaRPr lang="en-US" dirty="0"/>
          </a:p>
        </p:txBody>
      </p:sp>
      <p:sp>
        <p:nvSpPr>
          <p:cNvPr id="3" name="Content Placeholder 2">
            <a:extLst>
              <a:ext uri="{FF2B5EF4-FFF2-40B4-BE49-F238E27FC236}">
                <a16:creationId xmlns:a16="http://schemas.microsoft.com/office/drawing/2014/main" id="{B9726C05-F4FE-8832-6D1E-43CB8BDDFBA1}"/>
              </a:ext>
            </a:extLst>
          </p:cNvPr>
          <p:cNvSpPr>
            <a:spLocks noGrp="1"/>
          </p:cNvSpPr>
          <p:nvPr>
            <p:ph idx="1"/>
          </p:nvPr>
        </p:nvSpPr>
        <p:spPr>
          <a:xfrm>
            <a:off x="0" y="2204864"/>
            <a:ext cx="7164288" cy="4653136"/>
          </a:xfrm>
        </p:spPr>
        <p:txBody>
          <a:bodyPr>
            <a:noAutofit/>
          </a:bodyPr>
          <a:lstStyle/>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حتی المقدور به ایستگاه پرستاری نزدیک باشد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از مرکز رادیولوژی دور باشد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از سرویس های بهداشتی، آشپزخانه، مرکز گرمایش و سرمایش دور باشد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در آن محل عبور و مرور زیاد و ترجیحا راه پله نباشد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از سروصدای زیاد مثل اتاق واکسیناسیون فاصله داشته باشد.</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در صورت امکان، دارای پوشش دیواره های آکوستیک، عاری از تداخلهای الکتریکی و دارای پرده باشد</a:t>
            </a:r>
            <a:r>
              <a:rPr lang="fa-IR" sz="2400" b="0" i="0" u="none" strike="noStrike" baseline="0" dirty="0">
                <a:latin typeface="Calibri" panose="020F0502020204030204" pitchFamily="34" charset="0"/>
                <a:cs typeface="B Titr" panose="00000700000000000000" pitchFamily="2" charset="-78"/>
              </a:rPr>
              <a:t>.</a:t>
            </a:r>
            <a:endParaRPr lang="en-US" sz="2400" dirty="0">
              <a:cs typeface="B Titr" panose="00000700000000000000" pitchFamily="2" charset="-78"/>
            </a:endParaRPr>
          </a:p>
        </p:txBody>
      </p:sp>
    </p:spTree>
    <p:extLst>
      <p:ext uri="{BB962C8B-B14F-4D97-AF65-F5344CB8AC3E}">
        <p14:creationId xmlns:p14="http://schemas.microsoft.com/office/powerpoint/2010/main" val="174559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DC1-86CF-3F86-9272-9B851A921E95}"/>
              </a:ext>
            </a:extLst>
          </p:cNvPr>
          <p:cNvSpPr>
            <a:spLocks noGrp="1"/>
          </p:cNvSpPr>
          <p:nvPr>
            <p:ph type="title"/>
          </p:nvPr>
        </p:nvSpPr>
        <p:spPr>
          <a:xfrm>
            <a:off x="323529" y="116631"/>
            <a:ext cx="6633784" cy="700005"/>
          </a:xfrm>
        </p:spPr>
        <p:txBody>
          <a:bodyPr>
            <a:normAutofit/>
          </a:bodyPr>
          <a:lstStyle/>
          <a:p>
            <a:pPr algn="ctr" rtl="1"/>
            <a:endParaRPr lang="en-US" dirty="0"/>
          </a:p>
        </p:txBody>
      </p:sp>
      <p:sp>
        <p:nvSpPr>
          <p:cNvPr id="3" name="Content Placeholder 2">
            <a:extLst>
              <a:ext uri="{FF2B5EF4-FFF2-40B4-BE49-F238E27FC236}">
                <a16:creationId xmlns:a16="http://schemas.microsoft.com/office/drawing/2014/main" id="{541A1A5D-4853-32E5-E0BB-AFE0C0D2028E}"/>
              </a:ext>
            </a:extLst>
          </p:cNvPr>
          <p:cNvSpPr>
            <a:spLocks noGrp="1"/>
          </p:cNvSpPr>
          <p:nvPr>
            <p:ph idx="1"/>
          </p:nvPr>
        </p:nvSpPr>
        <p:spPr>
          <a:xfrm>
            <a:off x="107504" y="908720"/>
            <a:ext cx="7200800" cy="5832649"/>
          </a:xfrm>
        </p:spPr>
        <p:txBody>
          <a:bodyPr>
            <a:normAutofit/>
          </a:bodyPr>
          <a:lstStyle/>
          <a:p>
            <a:pPr algn="just" rtl="1"/>
            <a:r>
              <a:rPr lang="fa-IR" sz="2400" b="0" i="0" u="none" strike="noStrike" baseline="0" dirty="0">
                <a:latin typeface="BNazanin"/>
                <a:cs typeface="B Titr" panose="00000700000000000000" pitchFamily="2" charset="-78"/>
              </a:rPr>
              <a:t>ثبت خدمت و نتایج تستها در پرونده الکترونیک سلامت در هر مرحله برعهده بهورز/ مراقب سلامت می باشد.</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در صورت ارجاع نوزاد به پزشک مرکز، ثبت خدمت ارایه شده توسط پزشک برعهده پزشک میباشد.</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ثبت ها در هر مرحله باید همزمان با ارایه خدمت انجام شود.</a:t>
            </a:r>
          </a:p>
          <a:p>
            <a:pPr algn="just" rtl="1"/>
            <a:r>
              <a:rPr lang="fa-IR" sz="2400" b="0" i="0" u="none" strike="noStrike" baseline="0" dirty="0">
                <a:latin typeface="SymbolMT"/>
                <a:cs typeface="B Titr" panose="00000700000000000000" pitchFamily="2" charset="-78"/>
              </a:rPr>
              <a:t> </a:t>
            </a:r>
            <a:r>
              <a:rPr lang="fa-IR" sz="2400" b="0" i="0" u="none" strike="noStrike" baseline="0" dirty="0">
                <a:latin typeface="BNazanin"/>
                <a:cs typeface="B Titr" panose="00000700000000000000" pitchFamily="2" charset="-78"/>
              </a:rPr>
              <a:t>طبق استانداردهای خدمات ادغام یافته ارزیابی و غربالگری سلامت شنوایی نوزادان و کودکان، تست غربالگری به روش</a:t>
            </a:r>
            <a:r>
              <a:rPr lang="en-US" sz="2400" b="0" i="0" u="none" strike="noStrike" baseline="0" dirty="0">
                <a:latin typeface="Calibri" panose="020F0502020204030204" pitchFamily="34" charset="0"/>
              </a:rPr>
              <a:t>TEOAE</a:t>
            </a:r>
            <a:r>
              <a:rPr lang="fa-IR" sz="2400" b="0" i="0" u="none" strike="noStrike" baseline="0" dirty="0">
                <a:latin typeface="Calibri" panose="020F0502020204030204" pitchFamily="34" charset="0"/>
              </a:rPr>
              <a:t> </a:t>
            </a:r>
            <a:r>
              <a:rPr lang="fa-IR" sz="2400" b="0" i="0" u="none" strike="noStrike" baseline="0" dirty="0">
                <a:latin typeface="BNazanin"/>
                <a:cs typeface="B Titr" panose="00000700000000000000" pitchFamily="2" charset="-78"/>
              </a:rPr>
              <a:t>در گام نخست برای تمامی نوزادان لازم الاجرا است. در صورتی که نتیجه تست غربالگری</a:t>
            </a:r>
            <a:r>
              <a:rPr lang="en-US" sz="2400" b="0" i="0" u="none" strike="noStrike" baseline="0" dirty="0">
                <a:latin typeface="Calibri" panose="020F0502020204030204" pitchFamily="34" charset="0"/>
              </a:rPr>
              <a:t>OAE</a:t>
            </a:r>
            <a:r>
              <a:rPr lang="fa-IR" sz="2400" b="0" i="0" u="none" strike="noStrike" baseline="0" dirty="0">
                <a:latin typeface="Calibri" panose="020F0502020204030204" pitchFamily="34" charset="0"/>
              </a:rPr>
              <a:t> </a:t>
            </a:r>
            <a:r>
              <a:rPr lang="fa-IR" sz="2400" b="0" i="0" u="none" strike="noStrike" baseline="0" dirty="0">
                <a:latin typeface="Calibri" panose="020F0502020204030204" pitchFamily="34" charset="0"/>
                <a:cs typeface="B Titr" panose="00000700000000000000" pitchFamily="2" charset="-78"/>
              </a:rPr>
              <a:t>گذر و پاسخ </a:t>
            </a:r>
            <a:r>
              <a:rPr lang="fa-IR" sz="2400" dirty="0">
                <a:latin typeface="BNazanin"/>
                <a:cs typeface="B Titr" panose="00000700000000000000" pitchFamily="2" charset="-78"/>
              </a:rPr>
              <a:t>تمامی سوالات عوامل خطر در ارزیابی شنوایی منفی باشد، نیازی به انجام تست غربالگری </a:t>
            </a:r>
            <a:r>
              <a:rPr lang="en-US" sz="2400" dirty="0">
                <a:latin typeface="Calibri" panose="020F0502020204030204" pitchFamily="34" charset="0"/>
                <a:cs typeface="B Titr" panose="00000700000000000000" pitchFamily="2" charset="-78"/>
              </a:rPr>
              <a:t>AABR</a:t>
            </a:r>
            <a:r>
              <a:rPr lang="fa-IR" sz="2400" dirty="0">
                <a:latin typeface="Calibri" panose="020F0502020204030204" pitchFamily="34" charset="0"/>
                <a:cs typeface="B Titr" panose="00000700000000000000" pitchFamily="2" charset="-78"/>
              </a:rPr>
              <a:t> </a:t>
            </a:r>
            <a:r>
              <a:rPr lang="fa-IR" sz="2400" dirty="0">
                <a:latin typeface="BNazanin"/>
                <a:cs typeface="B Titr" panose="00000700000000000000" pitchFamily="2" charset="-78"/>
              </a:rPr>
              <a:t>نیست. </a:t>
            </a:r>
          </a:p>
          <a:p>
            <a:pPr algn="just" rtl="1"/>
            <a:r>
              <a:rPr lang="fa-IR" sz="2400" b="0" i="0" u="none" strike="noStrike" baseline="0" dirty="0">
                <a:latin typeface="BNazanin"/>
                <a:cs typeface="B Titr" panose="00000700000000000000" pitchFamily="2" charset="-78"/>
              </a:rPr>
              <a:t>انجام تست غربالگری </a:t>
            </a:r>
            <a:r>
              <a:rPr lang="en-US" sz="2400" b="0" i="0" u="none" strike="noStrike" baseline="0" dirty="0">
                <a:latin typeface="BNazanin"/>
                <a:cs typeface="B Titr" panose="00000700000000000000" pitchFamily="2" charset="-78"/>
              </a:rPr>
              <a:t>AABR</a:t>
            </a:r>
            <a:r>
              <a:rPr lang="fa-IR" sz="2400" b="0" i="0" u="none" strike="noStrike" baseline="0" dirty="0">
                <a:latin typeface="BNazanin"/>
                <a:cs typeface="B Titr" panose="00000700000000000000" pitchFamily="2" charset="-78"/>
              </a:rPr>
              <a:t> برای آن دسته از نوزادانی که نتیجه تست غربالگری </a:t>
            </a:r>
            <a:r>
              <a:rPr lang="en-US" sz="2400" b="0" i="0" u="none" strike="noStrike" baseline="0" dirty="0">
                <a:latin typeface="BNazanin"/>
                <a:cs typeface="B Titr" panose="00000700000000000000" pitchFamily="2" charset="-78"/>
              </a:rPr>
              <a:t>OAE</a:t>
            </a:r>
            <a:r>
              <a:rPr lang="fa-IR" sz="2400" b="0" i="0" u="none" strike="noStrike" baseline="0" dirty="0">
                <a:latin typeface="BNazanin"/>
                <a:cs typeface="B Titr" panose="00000700000000000000" pitchFamily="2" charset="-78"/>
              </a:rPr>
              <a:t> ارجاع و یا پاسخ به یکی ازسوالات عوامل خطر در ارزیابی شنوایی مثبت باشد، الزامی است.</a:t>
            </a:r>
            <a:endParaRPr lang="en-US" sz="2400" dirty="0">
              <a:cs typeface="B Titr" panose="00000700000000000000" pitchFamily="2" charset="-78"/>
            </a:endParaRPr>
          </a:p>
        </p:txBody>
      </p:sp>
    </p:spTree>
    <p:extLst>
      <p:ext uri="{BB962C8B-B14F-4D97-AF65-F5344CB8AC3E}">
        <p14:creationId xmlns:p14="http://schemas.microsoft.com/office/powerpoint/2010/main" val="15647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840C-2231-93D5-62CB-DFA21FCBBB49}"/>
              </a:ext>
            </a:extLst>
          </p:cNvPr>
          <p:cNvSpPr>
            <a:spLocks noGrp="1"/>
          </p:cNvSpPr>
          <p:nvPr>
            <p:ph type="title"/>
          </p:nvPr>
        </p:nvSpPr>
        <p:spPr>
          <a:xfrm>
            <a:off x="609599" y="609600"/>
            <a:ext cx="6347713" cy="947192"/>
          </a:xfrm>
        </p:spPr>
        <p:txBody>
          <a:bodyPr/>
          <a:lstStyle/>
          <a:p>
            <a:pPr algn="ctr"/>
            <a:r>
              <a:rPr lang="fa-IR" dirty="0">
                <a:solidFill>
                  <a:srgbClr val="00B050"/>
                </a:solidFill>
                <a:cs typeface="B Titr" panose="00000700000000000000" pitchFamily="2" charset="-78"/>
              </a:rPr>
              <a:t>اپیدمیولوژی</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A3297437-99CF-ED78-9176-80FE1616B569}"/>
              </a:ext>
            </a:extLst>
          </p:cNvPr>
          <p:cNvSpPr>
            <a:spLocks noGrp="1"/>
          </p:cNvSpPr>
          <p:nvPr>
            <p:ph idx="1"/>
          </p:nvPr>
        </p:nvSpPr>
        <p:spPr>
          <a:xfrm>
            <a:off x="609599" y="1772816"/>
            <a:ext cx="6347714" cy="4268547"/>
          </a:xfrm>
        </p:spPr>
        <p:txBody>
          <a:bodyPr>
            <a:noAutofit/>
          </a:bodyPr>
          <a:lstStyle/>
          <a:p>
            <a:pPr marL="0" indent="0" algn="just" rtl="1">
              <a:buNone/>
            </a:pPr>
            <a:r>
              <a:rPr lang="fa-IR" sz="2400" b="0" i="0" u="none" strike="noStrike" baseline="0" dirty="0">
                <a:latin typeface="BNazanin"/>
                <a:cs typeface="B Titr" panose="00000700000000000000" pitchFamily="2" charset="-78"/>
              </a:rPr>
              <a:t>آسیب شنوایی شایعترین معلولیت اعصاب حسی است که شیوع آن در حال افزایش است.</a:t>
            </a:r>
            <a:r>
              <a:rPr lang="ar-SA" sz="2400" dirty="0">
                <a:cs typeface="B Titr" panose="00000700000000000000" pitchFamily="2" charset="-78"/>
              </a:rPr>
              <a:t> کم شنوایی و ناشنوایی </a:t>
            </a:r>
            <a:r>
              <a:rPr lang="ar-SA" sz="2400" dirty="0">
                <a:solidFill>
                  <a:srgbClr val="FF0000"/>
                </a:solidFill>
                <a:cs typeface="B Titr" panose="00000700000000000000" pitchFamily="2" charset="-78"/>
              </a:rPr>
              <a:t>معلولیت خاموش </a:t>
            </a:r>
            <a:r>
              <a:rPr lang="ar-SA" sz="2400" dirty="0">
                <a:cs typeface="B Titr" panose="00000700000000000000" pitchFamily="2" charset="-78"/>
              </a:rPr>
              <a:t>نامیده می شوند</a:t>
            </a:r>
            <a:r>
              <a:rPr lang="fa-IR" sz="2400" dirty="0">
                <a:cs typeface="B Titr" panose="00000700000000000000" pitchFamily="2" charset="-78"/>
              </a:rPr>
              <a:t>.</a:t>
            </a:r>
            <a:r>
              <a:rPr lang="fa-IR" sz="2400" b="0" i="0" u="none" strike="noStrike" baseline="0" dirty="0">
                <a:latin typeface="BNazanin"/>
                <a:cs typeface="B Titr" panose="00000700000000000000" pitchFamily="2" charset="-78"/>
              </a:rPr>
              <a:t> </a:t>
            </a:r>
            <a:r>
              <a:rPr lang="fa-IR" sz="2400" dirty="0">
                <a:cs typeface="B Titr" panose="00000700000000000000" pitchFamily="2" charset="-78"/>
              </a:rPr>
              <a:t>نقص شنوایی نوعی معلولیت پنهان و یکی از شایعترین ناهنجاری های بدو تولد محسوب شده و </a:t>
            </a:r>
            <a:r>
              <a:rPr lang="fa-IR" sz="2400" b="0" i="0" u="none" strike="noStrike" baseline="0" dirty="0">
                <a:latin typeface="BNazanin"/>
                <a:cs typeface="B Titr" panose="00000700000000000000" pitchFamily="2" charset="-78"/>
              </a:rPr>
              <a:t>و در جوامع مختلف به دلایلی نظیر فقدان نمود ظاهری آن درکودک، ناآشنا بودن خانواده ها باعلایم اولیه آن، عدم اطلاع از خدمات موجود، و دانش ناکافی متخصصین دربارۀ میزان شیوع و عوارض بسیار جدی آن که با تأخیر زیاد شناسایی میگردد، باعث بروز اثرات منفی جدی بر روند رشد گفتار، زبان و شناخت کودک خواهد شد.</a:t>
            </a:r>
          </a:p>
        </p:txBody>
      </p:sp>
    </p:spTree>
    <p:extLst>
      <p:ext uri="{BB962C8B-B14F-4D97-AF65-F5344CB8AC3E}">
        <p14:creationId xmlns:p14="http://schemas.microsoft.com/office/powerpoint/2010/main" val="363209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AB0D-A9D3-86C3-909F-F5DC414CD631}"/>
              </a:ext>
            </a:extLst>
          </p:cNvPr>
          <p:cNvSpPr>
            <a:spLocks noGrp="1"/>
          </p:cNvSpPr>
          <p:nvPr>
            <p:ph type="title"/>
          </p:nvPr>
        </p:nvSpPr>
        <p:spPr>
          <a:xfrm>
            <a:off x="107505" y="116632"/>
            <a:ext cx="6912768" cy="936104"/>
          </a:xfrm>
        </p:spPr>
        <p:txBody>
          <a:bodyPr/>
          <a:lstStyle/>
          <a:p>
            <a:endParaRPr lang="en-US" dirty="0"/>
          </a:p>
        </p:txBody>
      </p:sp>
      <p:sp>
        <p:nvSpPr>
          <p:cNvPr id="3" name="Content Placeholder 2">
            <a:extLst>
              <a:ext uri="{FF2B5EF4-FFF2-40B4-BE49-F238E27FC236}">
                <a16:creationId xmlns:a16="http://schemas.microsoft.com/office/drawing/2014/main" id="{886EFACC-B83C-2BD9-3124-F62CD54EA570}"/>
              </a:ext>
            </a:extLst>
          </p:cNvPr>
          <p:cNvSpPr>
            <a:spLocks noGrp="1"/>
          </p:cNvSpPr>
          <p:nvPr>
            <p:ph idx="1"/>
          </p:nvPr>
        </p:nvSpPr>
        <p:spPr>
          <a:xfrm>
            <a:off x="107504" y="1412776"/>
            <a:ext cx="7344816" cy="5445224"/>
          </a:xfrm>
        </p:spPr>
        <p:txBody>
          <a:bodyPr>
            <a:normAutofit/>
          </a:bodyPr>
          <a:lstStyle/>
          <a:p>
            <a:pPr algn="just" rtl="1"/>
            <a:r>
              <a:rPr lang="fa-IR" sz="2800" b="0" i="0" u="none" strike="noStrike" baseline="0" dirty="0">
                <a:latin typeface="BNazanin"/>
                <a:cs typeface="B Titr" panose="00000700000000000000" pitchFamily="2" charset="-78"/>
              </a:rPr>
              <a:t>کودکان 5-3 ساله</a:t>
            </a:r>
            <a:r>
              <a:rPr lang="fa-IR" sz="2800" dirty="0">
                <a:latin typeface="BNazanin"/>
                <a:cs typeface="B Titr" panose="00000700000000000000" pitchFamily="2" charset="-78"/>
              </a:rPr>
              <a:t>، کودکان دوره </a:t>
            </a:r>
            <a:r>
              <a:rPr lang="fa-IR" sz="2800" b="0" i="0" u="none" strike="noStrike" baseline="0" dirty="0">
                <a:latin typeface="BNazanin"/>
                <a:cs typeface="B Titr" panose="00000700000000000000" pitchFamily="2" charset="-78"/>
              </a:rPr>
              <a:t>پیش دبستانی یا مدرسه باید با هدف شناسایی زودهنگام کم شنوایی در موارد زیر در اولین زمان ممکن تحت غربالگری شنوایی قرار گیرند:</a:t>
            </a:r>
          </a:p>
          <a:p>
            <a:pPr algn="just" rtl="1"/>
            <a:r>
              <a:rPr lang="fa-IR" sz="2800" b="0" i="0" u="none" strike="noStrike" baseline="0" dirty="0">
                <a:latin typeface="BNazanin"/>
                <a:cs typeface="B Titr" panose="00000700000000000000" pitchFamily="2" charset="-78"/>
              </a:rPr>
              <a:t>کم شنوایی در یک یا هر دو گوش شامل تمامی اختلالات انتقالی، حسی عصبی و یا آسیب های نوع مختلط </a:t>
            </a:r>
            <a:r>
              <a:rPr lang="fa-IR" sz="2800" dirty="0">
                <a:latin typeface="BNazanin"/>
                <a:cs typeface="B Titr" panose="00000700000000000000" pitchFamily="2" charset="-78"/>
              </a:rPr>
              <a:t>در گوش می باشد. در حالت ایده آل، بایستی آستانه شنوایی بیشتر از20 </a:t>
            </a:r>
            <a:r>
              <a:rPr lang="en-US" sz="2800" dirty="0" err="1">
                <a:latin typeface="BNazanin"/>
                <a:cs typeface="B Titr" panose="00000700000000000000" pitchFamily="2" charset="-78"/>
              </a:rPr>
              <a:t>dBHL</a:t>
            </a:r>
            <a:r>
              <a:rPr lang="fa-IR" sz="280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در کودکان شناسا یی شوند و </a:t>
            </a:r>
            <a:r>
              <a:rPr lang="fa-IR" sz="2800" dirty="0">
                <a:latin typeface="BNazanin"/>
                <a:cs typeface="B Titr" panose="00000700000000000000" pitchFamily="2" charset="-78"/>
              </a:rPr>
              <a:t>هدف ازغربالگری شناسایی کودکانی با آستانه شنوایی بالاتر از 20 دسی بل در محدوده فرکانس های 500 ، 1000، 2000 و 4000 هرتز می باشد.</a:t>
            </a:r>
          </a:p>
          <a:p>
            <a:pPr marL="0" indent="0" algn="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90314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45C4-A422-3762-56B3-BC7D234B89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2AA2C5-5957-070D-5C7E-C921721D3170}"/>
              </a:ext>
            </a:extLst>
          </p:cNvPr>
          <p:cNvSpPr>
            <a:spLocks noGrp="1"/>
          </p:cNvSpPr>
          <p:nvPr>
            <p:ph idx="1"/>
          </p:nvPr>
        </p:nvSpPr>
        <p:spPr/>
        <p:txBody>
          <a:bodyPr>
            <a:noAutofit/>
          </a:bodyPr>
          <a:lstStyle/>
          <a:p>
            <a:pPr algn="just" rtl="1"/>
            <a:r>
              <a:rPr lang="fa-IR" sz="2400" b="0" i="0" u="none" strike="noStrike" baseline="0" dirty="0">
                <a:latin typeface="BNazanin"/>
                <a:cs typeface="B Titr" panose="00000700000000000000" pitchFamily="2" charset="-78"/>
              </a:rPr>
              <a:t>غربالگری شنوایی معمولاً فقط شامل انجام آزمایش بررسی مسیرهای هوایی شنوایی می شود و مسیرهای استخوانی شنوایی ارزیابی نمی شوند. به این ترتیب تمایزانواع کم شنوایی از همدیگر شامل نوع انتقالی، حسی عصبی یا مختلط از یکدیگر تنها با انجام ادیومتری تشخیصی امکان پذیر است که باید در دسترس همه کودکانی باشد که در غربالگری اولیه شنوایی با نتیجه ارجاع مشخص شده اند</a:t>
            </a:r>
            <a:r>
              <a:rPr lang="fa-IR" sz="2400" b="0" i="0" u="none" strike="noStrike" baseline="0" dirty="0">
                <a:latin typeface="Calibri" panose="020F0502020204030204" pitchFamily="34" charset="0"/>
                <a:cs typeface="B Titr" panose="00000700000000000000" pitchFamily="2" charset="-78"/>
              </a:rPr>
              <a:t>.</a:t>
            </a:r>
            <a:endParaRPr lang="en-US" sz="2400" dirty="0">
              <a:cs typeface="B Titr" panose="00000700000000000000" pitchFamily="2" charset="-78"/>
            </a:endParaRPr>
          </a:p>
        </p:txBody>
      </p:sp>
    </p:spTree>
    <p:extLst>
      <p:ext uri="{BB962C8B-B14F-4D97-AF65-F5344CB8AC3E}">
        <p14:creationId xmlns:p14="http://schemas.microsoft.com/office/powerpoint/2010/main" val="331859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9B60-11A2-0C5D-F266-4BB192A1AEA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0ED999A4-CD1A-F459-A2C6-4A049F69769F}"/>
              </a:ext>
            </a:extLst>
          </p:cNvPr>
          <p:cNvPicPr>
            <a:picLocks noGrp="1" noChangeAspect="1"/>
          </p:cNvPicPr>
          <p:nvPr>
            <p:ph idx="1"/>
          </p:nvPr>
        </p:nvPicPr>
        <p:blipFill>
          <a:blip r:embed="rId2"/>
          <a:stretch>
            <a:fillRect/>
          </a:stretch>
        </p:blipFill>
        <p:spPr>
          <a:xfrm>
            <a:off x="-20693" y="0"/>
            <a:ext cx="9164693" cy="6857999"/>
          </a:xfrm>
        </p:spPr>
      </p:pic>
    </p:spTree>
    <p:extLst>
      <p:ext uri="{BB962C8B-B14F-4D97-AF65-F5344CB8AC3E}">
        <p14:creationId xmlns:p14="http://schemas.microsoft.com/office/powerpoint/2010/main" val="313804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DCBB-4791-D7E0-44EF-7285D4C2BD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F7C031-CDE2-D3E3-B3FD-0E31DA92FB21}"/>
              </a:ext>
            </a:extLst>
          </p:cNvPr>
          <p:cNvSpPr>
            <a:spLocks noGrp="1"/>
          </p:cNvSpPr>
          <p:nvPr>
            <p:ph idx="1"/>
          </p:nvPr>
        </p:nvSpPr>
        <p:spPr/>
        <p:txBody>
          <a:bodyPr>
            <a:normAutofit/>
          </a:bodyPr>
          <a:lstStyle/>
          <a:p>
            <a:pPr algn="just" rtl="1"/>
            <a:r>
              <a:rPr lang="fa-IR" sz="2400" b="1" i="0" u="none" strike="noStrike" baseline="0" dirty="0">
                <a:latin typeface="BNazaninBold"/>
                <a:cs typeface="B Titr" panose="00000700000000000000" pitchFamily="2" charset="-78"/>
              </a:rPr>
              <a:t>اغلب سیستم های غربالگری شنوایی، توانایی انجام </a:t>
            </a:r>
            <a:r>
              <a:rPr lang="fa-IR" sz="2400" b="1" dirty="0">
                <a:latin typeface="BNazaninBold"/>
                <a:cs typeface="B Titr" panose="00000700000000000000" pitchFamily="2" charset="-78"/>
              </a:rPr>
              <a:t>توام دوتست</a:t>
            </a:r>
            <a:r>
              <a:rPr lang="en-US" sz="2400" b="1" dirty="0">
                <a:latin typeface="Calibri-Bold"/>
                <a:cs typeface="B Titr" panose="00000700000000000000" pitchFamily="2" charset="-78"/>
              </a:rPr>
              <a:t>OAEs </a:t>
            </a:r>
            <a:r>
              <a:rPr lang="fa-IR" sz="2400" b="1" dirty="0">
                <a:latin typeface="Calibri-Bold"/>
                <a:cs typeface="B Titr" panose="00000700000000000000" pitchFamily="2" charset="-78"/>
              </a:rPr>
              <a:t> و </a:t>
            </a:r>
            <a:r>
              <a:rPr lang="en-US" sz="2400" b="1" i="0" u="none" strike="noStrike" baseline="0" dirty="0">
                <a:latin typeface="Calibri-Bold"/>
                <a:cs typeface="B Titr" panose="00000700000000000000" pitchFamily="2" charset="-78"/>
              </a:rPr>
              <a:t>AABR </a:t>
            </a:r>
            <a:r>
              <a:rPr lang="fa-IR" sz="2400" b="1" i="0" u="none" strike="noStrike" baseline="0" dirty="0">
                <a:latin typeface="Calibri-Bold"/>
                <a:cs typeface="B Titr" panose="00000700000000000000" pitchFamily="2" charset="-78"/>
              </a:rPr>
              <a:t> </a:t>
            </a:r>
            <a:r>
              <a:rPr lang="fa-IR" sz="2400" b="1" dirty="0">
                <a:latin typeface="BNazaninBold"/>
                <a:cs typeface="B Titr" panose="00000700000000000000" pitchFamily="2" charset="-78"/>
              </a:rPr>
              <a:t>را دارا می باشند. به این ترتیب انجام هر دو تست غربالگری شنوایی با یک سیستم پرتابل بخوبی وجود دارد.</a:t>
            </a:r>
            <a:endParaRPr lang="en-US" sz="2400" dirty="0">
              <a:cs typeface="B Titr" panose="00000700000000000000" pitchFamily="2" charset="-78"/>
            </a:endParaRPr>
          </a:p>
          <a:p>
            <a:pPr algn="just" rtl="1"/>
            <a:endParaRPr lang="fa-IR" sz="2400" b="1" dirty="0">
              <a:latin typeface="BNazaninBold"/>
              <a:cs typeface="B Titr" panose="00000700000000000000" pitchFamily="2" charset="-78"/>
            </a:endParaRPr>
          </a:p>
        </p:txBody>
      </p:sp>
    </p:spTree>
    <p:extLst>
      <p:ext uri="{BB962C8B-B14F-4D97-AF65-F5344CB8AC3E}">
        <p14:creationId xmlns:p14="http://schemas.microsoft.com/office/powerpoint/2010/main" val="350099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A3DA-A8A4-05A5-1F66-311DEC4CA407}"/>
              </a:ext>
            </a:extLst>
          </p:cNvPr>
          <p:cNvSpPr>
            <a:spLocks noGrp="1"/>
          </p:cNvSpPr>
          <p:nvPr>
            <p:ph type="title"/>
          </p:nvPr>
        </p:nvSpPr>
        <p:spPr>
          <a:xfrm>
            <a:off x="609599" y="609600"/>
            <a:ext cx="6347713" cy="58715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9E3530D-9D79-C6B3-2955-199ABAA6CF42}"/>
              </a:ext>
            </a:extLst>
          </p:cNvPr>
          <p:cNvSpPr>
            <a:spLocks noGrp="1"/>
          </p:cNvSpPr>
          <p:nvPr>
            <p:ph idx="1"/>
          </p:nvPr>
        </p:nvSpPr>
        <p:spPr>
          <a:xfrm>
            <a:off x="0" y="1484784"/>
            <a:ext cx="7308304" cy="5373216"/>
          </a:xfrm>
        </p:spPr>
        <p:txBody>
          <a:bodyPr/>
          <a:lstStyle/>
          <a:p>
            <a:pPr algn="just" rtl="1"/>
            <a:r>
              <a:rPr lang="fa-IR" sz="2400" b="0" i="0" u="none" strike="noStrike" baseline="0" dirty="0">
                <a:latin typeface="BNazanin"/>
                <a:cs typeface="B Titr" panose="00000700000000000000" pitchFamily="2" charset="-78"/>
              </a:rPr>
              <a:t>نوزاد باید درآرامش کامل، ترجیحاً در آغوش مادر و در اتاقی آرام، درحالتی که با پارچه تمیزی دست ها و پاهای وی </a:t>
            </a:r>
            <a:r>
              <a:rPr lang="fa-IR" sz="2400" dirty="0">
                <a:latin typeface="BNazanin"/>
                <a:cs typeface="B Titr" panose="00000700000000000000" pitchFamily="2" charset="-78"/>
              </a:rPr>
              <a:t>به صورت ثابت مهار شده باشد بوده و درحالت </a:t>
            </a:r>
            <a:r>
              <a:rPr lang="fa-IR" sz="2400" dirty="0">
                <a:solidFill>
                  <a:srgbClr val="FF0000"/>
                </a:solidFill>
                <a:latin typeface="BNazanin"/>
                <a:cs typeface="B Titr" panose="00000700000000000000" pitchFamily="2" charset="-78"/>
              </a:rPr>
              <a:t>نیمه خواب و یا خواب </a:t>
            </a:r>
            <a:r>
              <a:rPr lang="fa-IR" sz="2400" dirty="0">
                <a:latin typeface="BNazanin"/>
                <a:cs typeface="B Titr" panose="00000700000000000000" pitchFamily="2" charset="-78"/>
              </a:rPr>
              <a:t>تحت آزمون غربالگری شنوایی با استفاده از دستگاه </a:t>
            </a:r>
            <a:r>
              <a:rPr lang="en-US" sz="2400" dirty="0">
                <a:latin typeface="Times New Roman" panose="02020603050405020304" pitchFamily="18" charset="0"/>
                <a:cs typeface="B Titr" panose="00000700000000000000" pitchFamily="2" charset="-78"/>
              </a:rPr>
              <a:t>OAE</a:t>
            </a:r>
            <a:r>
              <a:rPr lang="fa-IR" sz="2400" dirty="0">
                <a:latin typeface="Times New Roman" panose="02020603050405020304" pitchFamily="18" charset="0"/>
                <a:cs typeface="B Titr" panose="00000700000000000000" pitchFamily="2" charset="-78"/>
              </a:rPr>
              <a:t> </a:t>
            </a:r>
            <a:r>
              <a:rPr lang="fa-IR" sz="2400" dirty="0">
                <a:latin typeface="BNazanin"/>
                <a:cs typeface="B Titr" panose="00000700000000000000" pitchFamily="2" charset="-78"/>
              </a:rPr>
              <a:t>قرار</a:t>
            </a:r>
            <a:r>
              <a:rPr lang="fa-IR" sz="2400" b="0" i="0" u="none" strike="noStrike" baseline="0" dirty="0">
                <a:latin typeface="BNazanin"/>
              </a:rPr>
              <a:t> </a:t>
            </a:r>
            <a:r>
              <a:rPr lang="fa-IR" sz="2400" b="0" i="0" u="none" strike="noStrike" baseline="0" dirty="0">
                <a:latin typeface="BNazanin"/>
                <a:cs typeface="B Titr" panose="00000700000000000000" pitchFamily="2" charset="-78"/>
              </a:rPr>
              <a:t>گیرد</a:t>
            </a:r>
            <a:r>
              <a:rPr lang="fa-IR" sz="2400" b="0" i="0" u="none" strike="noStrike" baseline="0" dirty="0">
                <a:latin typeface="Calibri" panose="020F0502020204030204" pitchFamily="34" charset="0"/>
                <a:cs typeface="B Titr" panose="00000700000000000000" pitchFamily="2" charset="-78"/>
              </a:rPr>
              <a:t>.</a:t>
            </a:r>
          </a:p>
          <a:p>
            <a:pPr algn="just" rtl="1"/>
            <a:r>
              <a:rPr lang="fa-IR" sz="2400" b="0" i="0" u="none" strike="noStrike" baseline="0" dirty="0">
                <a:latin typeface="BNazanin"/>
                <a:cs typeface="B Titr" panose="00000700000000000000" pitchFamily="2" charset="-78"/>
              </a:rPr>
              <a:t>نتیجه تست غربالگری به روش</a:t>
            </a:r>
            <a:r>
              <a:rPr lang="en-US" sz="2400" b="0" i="0" u="none" strike="noStrike" baseline="0" dirty="0">
                <a:latin typeface="Times New Roman" panose="02020603050405020304" pitchFamily="18" charset="0"/>
                <a:cs typeface="B Titr" panose="00000700000000000000" pitchFamily="2" charset="-78"/>
              </a:rPr>
              <a:t> TEOAE</a:t>
            </a:r>
            <a:r>
              <a:rPr lang="fa-IR" sz="2400" b="0" i="0" u="none" strike="noStrike" baseline="0" dirty="0">
                <a:latin typeface="BNazanin"/>
                <a:cs typeface="B Titr" panose="00000700000000000000" pitchFamily="2" charset="-78"/>
              </a:rPr>
              <a:t> روی صفحه دستگاه بصورت واژه گذر(</a:t>
            </a:r>
            <a:r>
              <a:rPr lang="en-US" sz="2400" b="0" i="0" u="none" strike="noStrike" baseline="0" dirty="0">
                <a:latin typeface="BNazanin"/>
                <a:cs typeface="B Titr" panose="00000700000000000000" pitchFamily="2" charset="-78"/>
              </a:rPr>
              <a:t> (</a:t>
            </a:r>
            <a:r>
              <a:rPr lang="en-US" sz="2400" b="0" i="0" u="none" strike="noStrike" baseline="0" dirty="0">
                <a:latin typeface="Times New Roman" panose="02020603050405020304" pitchFamily="18" charset="0"/>
                <a:cs typeface="B Titr" panose="00000700000000000000" pitchFamily="2" charset="-78"/>
              </a:rPr>
              <a:t>PASS</a:t>
            </a:r>
            <a:r>
              <a:rPr lang="fa-IR" sz="2400" b="0" i="0" u="none" strike="noStrike" baseline="0" dirty="0">
                <a:latin typeface="BNazanin"/>
                <a:cs typeface="B Titr" panose="00000700000000000000" pitchFamily="2" charset="-78"/>
              </a:rPr>
              <a:t> یا ارجاع</a:t>
            </a:r>
            <a:r>
              <a:rPr lang="en-US" sz="2400" b="0" i="0" u="none" strike="noStrike" baseline="0" dirty="0">
                <a:latin typeface="BNazanin"/>
                <a:cs typeface="B Titr" panose="00000700000000000000" pitchFamily="2" charset="-78"/>
              </a:rPr>
              <a:t> (</a:t>
            </a:r>
            <a:r>
              <a:rPr lang="en-US" sz="2400" b="0" i="0" u="none" strike="noStrike" baseline="0" dirty="0">
                <a:latin typeface="Times New Roman" panose="02020603050405020304" pitchFamily="18" charset="0"/>
                <a:cs typeface="B Titr" panose="00000700000000000000" pitchFamily="2" charset="-78"/>
              </a:rPr>
              <a:t>REFER</a:t>
            </a:r>
            <a:r>
              <a:rPr lang="en-US" sz="2400" b="0" i="0" u="none" strike="noStrike" baseline="0" dirty="0">
                <a:latin typeface="BNazanin"/>
                <a:cs typeface="B Titr" panose="00000700000000000000" pitchFamily="2" charset="-78"/>
              </a:rPr>
              <a:t>)</a:t>
            </a:r>
            <a:r>
              <a:rPr lang="fa-IR" sz="2400" b="0" i="0" u="none" strike="noStrike" baseline="0" dirty="0">
                <a:latin typeface="BNazanin"/>
                <a:cs typeface="B Titr" panose="00000700000000000000" pitchFamily="2" charset="-78"/>
              </a:rPr>
              <a:t>مشخص می گردد. برای اجرای این آزمون غربالگری از تحریکات صوتی کلیک در </a:t>
            </a:r>
            <a:r>
              <a:rPr lang="fa-IR" sz="2400" b="0" i="0" u="none" strike="noStrike" baseline="0" dirty="0">
                <a:solidFill>
                  <a:srgbClr val="FF0000"/>
                </a:solidFill>
                <a:latin typeface="BNazanin"/>
                <a:cs typeface="B Titr" panose="00000700000000000000" pitchFamily="2" charset="-78"/>
              </a:rPr>
              <a:t>سطح شدت</a:t>
            </a:r>
            <a:r>
              <a:rPr lang="en-US" sz="2400" b="0" i="0" u="none" strike="noStrike" baseline="0" dirty="0">
                <a:solidFill>
                  <a:srgbClr val="FF0000"/>
                </a:solidFill>
                <a:latin typeface="BNazanin"/>
                <a:cs typeface="B Titr" panose="00000700000000000000" pitchFamily="2" charset="-78"/>
              </a:rPr>
              <a:t> </a:t>
            </a:r>
            <a:r>
              <a:rPr lang="fa-IR" sz="2400" b="0" i="0" u="none" strike="noStrike" baseline="0" dirty="0">
                <a:solidFill>
                  <a:srgbClr val="FF0000"/>
                </a:solidFill>
                <a:latin typeface="BNazanin"/>
                <a:cs typeface="B Titr" panose="00000700000000000000" pitchFamily="2" charset="-78"/>
              </a:rPr>
              <a:t> 80-70 دسی بل </a:t>
            </a:r>
            <a:r>
              <a:rPr lang="fa-IR" sz="2400" b="0" i="0" u="none" strike="noStrike" baseline="0" dirty="0">
                <a:latin typeface="BNazanin"/>
                <a:cs typeface="B Titr" panose="00000700000000000000" pitchFamily="2" charset="-78"/>
              </a:rPr>
              <a:t>و از نوع کلیک با باند فرکانسی پهن استفاده می گردد.</a:t>
            </a:r>
          </a:p>
        </p:txBody>
      </p:sp>
    </p:spTree>
    <p:extLst>
      <p:ext uri="{BB962C8B-B14F-4D97-AF65-F5344CB8AC3E}">
        <p14:creationId xmlns:p14="http://schemas.microsoft.com/office/powerpoint/2010/main" val="298599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B223-2F3C-DCEB-E340-92C15A525D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0DBB2F-B706-4393-6D4A-51895A94FC92}"/>
              </a:ext>
            </a:extLst>
          </p:cNvPr>
          <p:cNvSpPr>
            <a:spLocks noGrp="1"/>
          </p:cNvSpPr>
          <p:nvPr>
            <p:ph idx="1"/>
          </p:nvPr>
        </p:nvSpPr>
        <p:spPr/>
        <p:txBody>
          <a:bodyPr>
            <a:normAutofit/>
          </a:bodyPr>
          <a:lstStyle/>
          <a:p>
            <a:pPr algn="just" rtl="1"/>
            <a:r>
              <a:rPr lang="fa-IR" sz="2400" b="0" i="0" u="none" strike="noStrike" baseline="0" dirty="0">
                <a:latin typeface="BNazanin"/>
                <a:cs typeface="B Titr" panose="00000700000000000000" pitchFamily="2" charset="-78"/>
              </a:rPr>
              <a:t>در صورت عدم مشاهده پاسخ حتی در یک گوش جواب تست بصورت </a:t>
            </a:r>
            <a:r>
              <a:rPr lang="fa-IR" sz="2400" b="0" i="0" u="none" strike="noStrike" baseline="0" dirty="0">
                <a:latin typeface="Calibri" panose="020F0502020204030204" pitchFamily="34" charset="0"/>
                <a:cs typeface="B Titr" panose="00000700000000000000" pitchFamily="2" charset="-78"/>
              </a:rPr>
              <a:t>"</a:t>
            </a:r>
            <a:r>
              <a:rPr lang="fa-IR" sz="2400" b="1" i="0" u="none" strike="noStrike" baseline="0" dirty="0">
                <a:latin typeface="BNazaninBold"/>
                <a:cs typeface="B Titr" panose="00000700000000000000" pitchFamily="2" charset="-78"/>
              </a:rPr>
              <a:t>ارجاع</a:t>
            </a:r>
            <a:r>
              <a:rPr lang="fa-IR" sz="2400" b="0" i="0" u="none" strike="noStrike" baseline="0" dirty="0">
                <a:latin typeface="Calibri" panose="020F0502020204030204" pitchFamily="34" charset="0"/>
                <a:cs typeface="B Titr" panose="00000700000000000000" pitchFamily="2" charset="-78"/>
              </a:rPr>
              <a:t>" </a:t>
            </a:r>
            <a:r>
              <a:rPr lang="fa-IR" sz="2400" b="0" i="0" u="none" strike="noStrike" baseline="0" dirty="0">
                <a:latin typeface="BNazanin"/>
                <a:cs typeface="B Titr" panose="00000700000000000000" pitchFamily="2" charset="-78"/>
              </a:rPr>
              <a:t>ثبت خواهد شد. باید توجه کنید که </a:t>
            </a:r>
            <a:r>
              <a:rPr lang="fa-IR" sz="2400" b="0" i="0" u="none" strike="noStrike" baseline="0" dirty="0">
                <a:solidFill>
                  <a:srgbClr val="FF0000"/>
                </a:solidFill>
                <a:latin typeface="BNazanin"/>
                <a:cs typeface="B Titr" panose="00000700000000000000" pitchFamily="2" charset="-78"/>
              </a:rPr>
              <a:t>در صورت مشاهده نتیجه </a:t>
            </a:r>
            <a:r>
              <a:rPr lang="fa-IR" sz="2400" b="0" i="0" u="none" strike="noStrike" baseline="0" dirty="0">
                <a:solidFill>
                  <a:srgbClr val="FF0000"/>
                </a:solidFill>
                <a:latin typeface="Calibri" panose="020F0502020204030204" pitchFamily="34" charset="0"/>
                <a:cs typeface="B Titr" panose="00000700000000000000" pitchFamily="2" charset="-78"/>
              </a:rPr>
              <a:t>"</a:t>
            </a:r>
            <a:r>
              <a:rPr lang="fa-IR" sz="2400" b="1" i="0" u="none" strike="noStrike" baseline="0" dirty="0">
                <a:solidFill>
                  <a:srgbClr val="FF0000"/>
                </a:solidFill>
                <a:latin typeface="BNazaninBold"/>
                <a:cs typeface="B Titr" panose="00000700000000000000" pitchFamily="2" charset="-78"/>
              </a:rPr>
              <a:t>ارجاع</a:t>
            </a:r>
            <a:r>
              <a:rPr lang="fa-IR" sz="2400" b="0" i="0" u="none" strike="noStrike" baseline="0" dirty="0">
                <a:latin typeface="Calibri" panose="020F0502020204030204" pitchFamily="34" charset="0"/>
                <a:cs typeface="B Titr" panose="00000700000000000000" pitchFamily="2" charset="-78"/>
              </a:rPr>
              <a:t>"</a:t>
            </a:r>
            <a:r>
              <a:rPr lang="fa-IR" sz="2400" b="0" i="0" u="none" strike="noStrike" baseline="0" dirty="0">
                <a:latin typeface="BNazanin"/>
                <a:cs typeface="B Titr" panose="00000700000000000000" pitchFamily="2" charset="-78"/>
              </a:rPr>
              <a:t>، پروب خارج شده و </a:t>
            </a:r>
            <a:r>
              <a:rPr lang="fa-IR" sz="2400" b="0" i="0" u="none" strike="noStrike" baseline="0" dirty="0">
                <a:solidFill>
                  <a:srgbClr val="FF0000"/>
                </a:solidFill>
                <a:latin typeface="BNazanin"/>
                <a:cs typeface="B Titr" panose="00000700000000000000" pitchFamily="2" charset="-78"/>
              </a:rPr>
              <a:t>وضعیت پروب از لحاظ وجود دبری و هر گونه جرم </a:t>
            </a:r>
            <a:r>
              <a:rPr lang="fa-IR" sz="2400" b="0" i="0" u="none" strike="noStrike" baseline="0" dirty="0">
                <a:latin typeface="BNazanin"/>
                <a:cs typeface="B Titr" panose="00000700000000000000" pitchFamily="2" charset="-78"/>
              </a:rPr>
              <a:t>گوش روی نوک پروب وگرفتگی های احتمالی نوک پروب دستگاه غربالگری بررسی می شود؛ سپس آزمون دوباره تکرار می گردد.</a:t>
            </a:r>
            <a:endParaRPr lang="en-US" sz="2400" dirty="0">
              <a:cs typeface="B Titr" panose="00000700000000000000" pitchFamily="2" charset="-78"/>
            </a:endParaRPr>
          </a:p>
        </p:txBody>
      </p:sp>
    </p:spTree>
    <p:extLst>
      <p:ext uri="{BB962C8B-B14F-4D97-AF65-F5344CB8AC3E}">
        <p14:creationId xmlns:p14="http://schemas.microsoft.com/office/powerpoint/2010/main" val="1971534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7EAE-FA2E-C703-6AA5-85DFA7612C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240070-1554-17E8-DFBE-24CB15E87031}"/>
              </a:ext>
            </a:extLst>
          </p:cNvPr>
          <p:cNvSpPr>
            <a:spLocks noGrp="1"/>
          </p:cNvSpPr>
          <p:nvPr>
            <p:ph idx="1"/>
          </p:nvPr>
        </p:nvSpPr>
        <p:spPr>
          <a:xfrm>
            <a:off x="0" y="2160591"/>
            <a:ext cx="6957313" cy="1689856"/>
          </a:xfrm>
        </p:spPr>
        <p:txBody>
          <a:bodyPr/>
          <a:lstStyle/>
          <a:p>
            <a:pPr algn="just" rtl="1"/>
            <a:r>
              <a:rPr lang="fa-IR" sz="2400" b="0" i="0" u="none" strike="noStrike" baseline="0" dirty="0">
                <a:latin typeface="BNazanin"/>
                <a:cs typeface="B Titr" panose="00000700000000000000" pitchFamily="2" charset="-78"/>
              </a:rPr>
              <a:t>در هر نوبت غربالگری در صورت نیاز فقط باید نهایتاً سه بار تست را تکرار کرد و نتیجه دو بار اجرای تست همخوان را گزارش نمود.</a:t>
            </a:r>
            <a:endParaRPr lang="en-US" sz="2400" dirty="0">
              <a:cs typeface="B Titr" panose="00000700000000000000" pitchFamily="2" charset="-78"/>
            </a:endParaRPr>
          </a:p>
        </p:txBody>
      </p:sp>
      <p:pic>
        <p:nvPicPr>
          <p:cNvPr id="5" name="Picture 4">
            <a:extLst>
              <a:ext uri="{FF2B5EF4-FFF2-40B4-BE49-F238E27FC236}">
                <a16:creationId xmlns:a16="http://schemas.microsoft.com/office/drawing/2014/main" id="{27D3742C-CDAB-7556-43A1-B97D94E9C504}"/>
              </a:ext>
            </a:extLst>
          </p:cNvPr>
          <p:cNvPicPr>
            <a:picLocks noChangeAspect="1"/>
          </p:cNvPicPr>
          <p:nvPr/>
        </p:nvPicPr>
        <p:blipFill>
          <a:blip r:embed="rId2"/>
          <a:stretch>
            <a:fillRect/>
          </a:stretch>
        </p:blipFill>
        <p:spPr>
          <a:xfrm>
            <a:off x="0" y="3850446"/>
            <a:ext cx="9144000" cy="3001063"/>
          </a:xfrm>
          <a:prstGeom prst="rect">
            <a:avLst/>
          </a:prstGeom>
        </p:spPr>
      </p:pic>
    </p:spTree>
    <p:extLst>
      <p:ext uri="{BB962C8B-B14F-4D97-AF65-F5344CB8AC3E}">
        <p14:creationId xmlns:p14="http://schemas.microsoft.com/office/powerpoint/2010/main" val="4223629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6AEA-26B9-E2AA-0678-69F93131BBAE}"/>
              </a:ext>
            </a:extLst>
          </p:cNvPr>
          <p:cNvSpPr>
            <a:spLocks noGrp="1"/>
          </p:cNvSpPr>
          <p:nvPr>
            <p:ph type="title"/>
          </p:nvPr>
        </p:nvSpPr>
        <p:spPr>
          <a:xfrm>
            <a:off x="609599" y="188640"/>
            <a:ext cx="6347713" cy="1224136"/>
          </a:xfrm>
        </p:spPr>
        <p:txBody>
          <a:bodyPr>
            <a:normAutofit/>
          </a:bodyPr>
          <a:lstStyle/>
          <a:p>
            <a:pPr algn="ctr" rtl="1"/>
            <a:r>
              <a:rPr lang="en-US" b="1" dirty="0">
                <a:solidFill>
                  <a:srgbClr val="FF0000"/>
                </a:solidFill>
                <a:cs typeface="B Titr" panose="00000700000000000000" pitchFamily="2" charset="-78"/>
              </a:rPr>
              <a:t>AABR( Automatic Acoustic Brain stem Response)</a:t>
            </a:r>
          </a:p>
        </p:txBody>
      </p:sp>
      <p:sp>
        <p:nvSpPr>
          <p:cNvPr id="3" name="Content Placeholder 2">
            <a:extLst>
              <a:ext uri="{FF2B5EF4-FFF2-40B4-BE49-F238E27FC236}">
                <a16:creationId xmlns:a16="http://schemas.microsoft.com/office/drawing/2014/main" id="{ECD5730C-23B1-E402-7DFC-C1790AEF2A63}"/>
              </a:ext>
            </a:extLst>
          </p:cNvPr>
          <p:cNvSpPr>
            <a:spLocks noGrp="1"/>
          </p:cNvSpPr>
          <p:nvPr>
            <p:ph idx="1"/>
          </p:nvPr>
        </p:nvSpPr>
        <p:spPr>
          <a:xfrm>
            <a:off x="251520" y="1556792"/>
            <a:ext cx="7128792" cy="5112568"/>
          </a:xfrm>
        </p:spPr>
        <p:txBody>
          <a:bodyPr>
            <a:normAutofit/>
          </a:bodyPr>
          <a:lstStyle/>
          <a:p>
            <a:pPr algn="just" rtl="1"/>
            <a:r>
              <a:rPr lang="fa-IR" sz="2800" b="0" i="0" u="none" strike="noStrike" baseline="0" dirty="0">
                <a:latin typeface="BNazanin"/>
                <a:cs typeface="B Titr" panose="00000700000000000000" pitchFamily="2" charset="-78"/>
              </a:rPr>
              <a:t>مشخصه این تست آن است که تنها در یک سطح</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شدت </a:t>
            </a:r>
            <a:r>
              <a:rPr lang="fa-IR" sz="2800" b="0" i="0" u="none" strike="noStrike" baseline="0" dirty="0">
                <a:solidFill>
                  <a:srgbClr val="FF0000"/>
                </a:solidFill>
                <a:latin typeface="BNazanin"/>
                <a:cs typeface="B Titr" panose="00000700000000000000" pitchFamily="2" charset="-78"/>
              </a:rPr>
              <a:t>35 یا 40 دسی بل </a:t>
            </a:r>
            <a:r>
              <a:rPr lang="fa-IR" sz="2800" b="0" i="0" u="none" strike="noStrike" baseline="0" dirty="0">
                <a:latin typeface="BNazanin"/>
                <a:cs typeface="B Titr" panose="00000700000000000000" pitchFamily="2" charset="-78"/>
              </a:rPr>
              <a:t>با محرک کلیک اجرا می شود. تست غربالگری حاضر به بررسی پاسخ های عصب شنوایی(عصب هشتم مغزی) تا قسمت های بالایی ساقه مغز می پردازد</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و در آن وجود یا عدم وجود قله موج پنجم پاسخ شنوایی ساقه مغز،</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ملاک نتیجه غربالگری شنوایی نوزاد قلمداد می شود.</a:t>
            </a:r>
          </a:p>
          <a:p>
            <a:pPr marL="0" indent="0" algn="just" rtl="1">
              <a:buNone/>
            </a:pPr>
            <a:endParaRPr lang="fa-IR" sz="2800" b="0" i="0" u="none" strike="noStrike" baseline="0" dirty="0">
              <a:latin typeface="BNazanin"/>
              <a:cs typeface="B Titr" panose="00000700000000000000" pitchFamily="2" charset="-78"/>
            </a:endParaRPr>
          </a:p>
          <a:p>
            <a:pPr algn="just" rtl="1"/>
            <a:r>
              <a:rPr lang="fa-IR" sz="2800" b="0" i="0" u="none" strike="noStrike" baseline="0" dirty="0">
                <a:latin typeface="BNazanin"/>
                <a:cs typeface="B Titr" panose="00000700000000000000" pitchFamily="2" charset="-78"/>
              </a:rPr>
              <a:t> نتیجه</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این آزمایش بطور خودکار روی دستگاه غربالگر بصورت درج واژه</a:t>
            </a:r>
            <a:r>
              <a:rPr lang="en-US" sz="2800" b="0" i="0" u="none" strike="noStrike" baseline="0" dirty="0">
                <a:latin typeface="BNazanin"/>
                <a:cs typeface="B Titr" panose="00000700000000000000" pitchFamily="2" charset="-78"/>
              </a:rPr>
              <a:t> </a:t>
            </a:r>
            <a:r>
              <a:rPr lang="en-US" sz="2800" b="0" i="0" u="none" strike="noStrike" baseline="0" dirty="0">
                <a:latin typeface="Calibri" panose="020F0502020204030204" pitchFamily="34" charset="0"/>
                <a:cs typeface="B Titr" panose="00000700000000000000" pitchFamily="2" charset="-78"/>
              </a:rPr>
              <a:t>Refer</a:t>
            </a:r>
            <a:r>
              <a:rPr lang="fa-IR" sz="2800" b="0" i="0" u="none" strike="noStrike" baseline="0" dirty="0">
                <a:latin typeface="BNazanin"/>
                <a:cs typeface="B Titr" panose="00000700000000000000" pitchFamily="2" charset="-78"/>
              </a:rPr>
              <a:t>یا</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ارجاع</a:t>
            </a:r>
            <a:r>
              <a:rPr lang="fa-IR" sz="2800" dirty="0">
                <a:latin typeface="BNazanin"/>
                <a:cs typeface="B Titr" panose="00000700000000000000" pitchFamily="2" charset="-78"/>
              </a:rPr>
              <a:t> </a:t>
            </a:r>
            <a:r>
              <a:rPr lang="en-US" sz="2800" b="0" i="0" u="none" strike="noStrike" baseline="0" dirty="0">
                <a:latin typeface="Calibri" panose="020F0502020204030204" pitchFamily="34" charset="0"/>
                <a:cs typeface="B Titr" panose="00000700000000000000" pitchFamily="2" charset="-78"/>
              </a:rPr>
              <a:t>Pass</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 و یا واژه گذرمشخص می شود.</a:t>
            </a:r>
          </a:p>
        </p:txBody>
      </p:sp>
    </p:spTree>
    <p:extLst>
      <p:ext uri="{BB962C8B-B14F-4D97-AF65-F5344CB8AC3E}">
        <p14:creationId xmlns:p14="http://schemas.microsoft.com/office/powerpoint/2010/main" val="3134416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A312-7334-9D64-12D5-CA40070EE61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0F2E302-064A-83AB-9850-8776BE2B520D}"/>
              </a:ext>
            </a:extLst>
          </p:cNvPr>
          <p:cNvPicPr>
            <a:picLocks noGrp="1" noChangeAspect="1"/>
          </p:cNvPicPr>
          <p:nvPr>
            <p:ph idx="1"/>
          </p:nvPr>
        </p:nvPicPr>
        <p:blipFill>
          <a:blip r:embed="rId2"/>
          <a:stretch>
            <a:fillRect/>
          </a:stretch>
        </p:blipFill>
        <p:spPr>
          <a:xfrm>
            <a:off x="0" y="0"/>
            <a:ext cx="9144000" cy="6957391"/>
          </a:xfrm>
          <a:prstGeom prst="rect">
            <a:avLst/>
          </a:prstGeom>
        </p:spPr>
      </p:pic>
    </p:spTree>
    <p:extLst>
      <p:ext uri="{BB962C8B-B14F-4D97-AF65-F5344CB8AC3E}">
        <p14:creationId xmlns:p14="http://schemas.microsoft.com/office/powerpoint/2010/main" val="98448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017-C942-967A-969E-5BAB84850357}"/>
              </a:ext>
            </a:extLst>
          </p:cNvPr>
          <p:cNvSpPr>
            <a:spLocks noGrp="1"/>
          </p:cNvSpPr>
          <p:nvPr>
            <p:ph type="title"/>
          </p:nvPr>
        </p:nvSpPr>
        <p:spPr>
          <a:xfrm>
            <a:off x="609599" y="116632"/>
            <a:ext cx="6347713" cy="720080"/>
          </a:xfrm>
        </p:spPr>
        <p:txBody>
          <a:bodyPr>
            <a:normAutofit/>
          </a:bodyPr>
          <a:lstStyle/>
          <a:p>
            <a:pPr algn="ctr"/>
            <a:r>
              <a:rPr lang="fa-IR" dirty="0">
                <a:solidFill>
                  <a:srgbClr val="00B050"/>
                </a:solidFill>
                <a:cs typeface="B Titr" panose="00000700000000000000" pitchFamily="2" charset="-78"/>
              </a:rPr>
              <a:t>نقش مراقب سلامت</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6E677144-7FFE-1919-1AD7-92AD2D4D34AA}"/>
              </a:ext>
            </a:extLst>
          </p:cNvPr>
          <p:cNvSpPr>
            <a:spLocks noGrp="1"/>
          </p:cNvSpPr>
          <p:nvPr>
            <p:ph idx="1"/>
          </p:nvPr>
        </p:nvSpPr>
        <p:spPr>
          <a:xfrm>
            <a:off x="107504" y="1124744"/>
            <a:ext cx="7200800" cy="5832648"/>
          </a:xfrm>
        </p:spPr>
        <p:txBody>
          <a:bodyPr>
            <a:normAutofit fontScale="92500"/>
          </a:bodyPr>
          <a:lstStyle/>
          <a:p>
            <a:pPr algn="just" rtl="1"/>
            <a:r>
              <a:rPr lang="fa-IR" sz="2400" b="0" i="0" u="none" strike="noStrike" baseline="0" dirty="0">
                <a:latin typeface="BNazanin"/>
                <a:cs typeface="B Titr" panose="00000700000000000000" pitchFamily="2" charset="-78"/>
              </a:rPr>
              <a:t> </a:t>
            </a:r>
            <a:r>
              <a:rPr lang="fa-IR" sz="2400" b="1" i="0" u="none" strike="noStrike" baseline="0" dirty="0">
                <a:latin typeface="BNazaninBold"/>
                <a:cs typeface="B Titr" panose="00000700000000000000" pitchFamily="2" charset="-78"/>
              </a:rPr>
              <a:t>تذکر: </a:t>
            </a:r>
            <a:r>
              <a:rPr lang="fa-IR" sz="2400" b="0" i="0" u="none" strike="noStrike" baseline="0" dirty="0">
                <a:latin typeface="BNazanin"/>
                <a:cs typeface="B Titr" panose="00000700000000000000" pitchFamily="2" charset="-78"/>
              </a:rPr>
              <a:t>توجه فرمایید که منظور از اقدامات لازم در مراقبت غربالگری شنوایی که </a:t>
            </a:r>
            <a:r>
              <a:rPr lang="fa-IR" sz="2400" dirty="0">
                <a:latin typeface="BNazanin"/>
                <a:cs typeface="B Titr" panose="00000700000000000000" pitchFamily="2" charset="-78"/>
              </a:rPr>
              <a:t>از 5-3 روزگی تا 60 ماهگی کودک  </a:t>
            </a:r>
            <a:r>
              <a:rPr lang="fa-IR" sz="2400" b="0" i="0" u="none" strike="noStrike" baseline="0" dirty="0">
                <a:latin typeface="BNazanin"/>
                <a:cs typeface="B Titr" panose="00000700000000000000" pitchFamily="2" charset="-78"/>
              </a:rPr>
              <a:t>انجام می شود، </a:t>
            </a:r>
            <a:r>
              <a:rPr lang="fa-IR" sz="2400" b="0" i="0" u="none" strike="noStrike" baseline="0" dirty="0">
                <a:solidFill>
                  <a:srgbClr val="FF0000"/>
                </a:solidFill>
                <a:latin typeface="BNazanin"/>
                <a:cs typeface="B Titr" panose="00000700000000000000" pitchFamily="2" charset="-78"/>
              </a:rPr>
              <a:t>پایش های ضروری </a:t>
            </a:r>
            <a:r>
              <a:rPr lang="fa-IR" sz="2400" b="0" i="0" u="none" strike="noStrike" baseline="0" dirty="0">
                <a:latin typeface="BNazanin"/>
                <a:cs typeface="B Titr" panose="00000700000000000000" pitchFamily="2" charset="-78"/>
              </a:rPr>
              <a:t>در مقاطع سنی مختلف می باشد که بایستی انجام شود. </a:t>
            </a:r>
          </a:p>
          <a:p>
            <a:pPr algn="just" rtl="1"/>
            <a:r>
              <a:rPr lang="fa-IR" sz="2400" b="0" i="0" u="none" strike="noStrike" baseline="0" dirty="0">
                <a:latin typeface="BNazanin"/>
                <a:cs typeface="B Titr" panose="00000700000000000000" pitchFamily="2" charset="-78"/>
              </a:rPr>
              <a:t>پایش ها شامل </a:t>
            </a:r>
            <a:r>
              <a:rPr lang="fa-IR" sz="2400" b="0" i="0" u="none" strike="noStrike" baseline="0" dirty="0">
                <a:solidFill>
                  <a:srgbClr val="FF0000"/>
                </a:solidFill>
                <a:latin typeface="BNazanin"/>
                <a:cs typeface="B Titr" panose="00000700000000000000" pitchFamily="2" charset="-78"/>
              </a:rPr>
              <a:t>پرسش سوالات </a:t>
            </a:r>
            <a:r>
              <a:rPr lang="fa-IR" sz="2400" b="0" i="0" u="none" strike="noStrike" baseline="0" dirty="0">
                <a:latin typeface="BNazanin"/>
                <a:cs typeface="B Titr" panose="00000700000000000000" pitchFamily="2" charset="-78"/>
              </a:rPr>
              <a:t>مربوط به بروز </a:t>
            </a:r>
            <a:r>
              <a:rPr lang="fa-IR" sz="2400" b="0" i="0" u="none" strike="noStrike" baseline="0" dirty="0">
                <a:solidFill>
                  <a:srgbClr val="FF0000"/>
                </a:solidFill>
                <a:latin typeface="BNazanin"/>
                <a:cs typeface="B Titr" panose="00000700000000000000" pitchFamily="2" charset="-78"/>
              </a:rPr>
              <a:t>عوامل خطر </a:t>
            </a:r>
            <a:r>
              <a:rPr lang="fa-IR" sz="2400" b="0" i="0" u="none" strike="noStrike" baseline="0" dirty="0">
                <a:latin typeface="BNazanin"/>
                <a:cs typeface="B Titr" panose="00000700000000000000" pitchFamily="2" charset="-78"/>
              </a:rPr>
              <a:t>کم شنوایی کودک و یا ابراز هر گونه </a:t>
            </a:r>
            <a:r>
              <a:rPr lang="fa-IR" sz="2400" b="0" i="0" u="none" strike="noStrike" baseline="0" dirty="0">
                <a:solidFill>
                  <a:srgbClr val="FF0000"/>
                </a:solidFill>
                <a:latin typeface="BNazanin"/>
                <a:cs typeface="B Titr" panose="00000700000000000000" pitchFamily="2" charset="-78"/>
              </a:rPr>
              <a:t>شک والدین </a:t>
            </a:r>
            <a:r>
              <a:rPr lang="fa-IR" sz="2400" b="0" i="0" u="none" strike="noStrike" baseline="0" dirty="0">
                <a:latin typeface="BNazanin"/>
                <a:cs typeface="B Titr" panose="00000700000000000000" pitchFamily="2" charset="-78"/>
              </a:rPr>
              <a:t>به وجود کم شنوایی و </a:t>
            </a:r>
            <a:r>
              <a:rPr lang="fa-IR" sz="2400" b="0" i="0" u="none" strike="noStrike" baseline="0" dirty="0">
                <a:solidFill>
                  <a:srgbClr val="FF0000"/>
                </a:solidFill>
                <a:latin typeface="BNazanin"/>
                <a:cs typeface="B Titr" panose="00000700000000000000" pitchFamily="2" charset="-78"/>
              </a:rPr>
              <a:t>تاخیر درتکامل گفتار و زبان </a:t>
            </a:r>
            <a:r>
              <a:rPr lang="fa-IR" sz="2400" b="0" i="0" u="none" strike="noStrike" baseline="0" dirty="0">
                <a:latin typeface="BNazanin"/>
                <a:cs typeface="B Titr" panose="00000700000000000000" pitchFamily="2" charset="-78"/>
              </a:rPr>
              <a:t>کودک می باشد که بایستی توسط مراقب سلامت /بهورز ارزیابی گردد.</a:t>
            </a:r>
          </a:p>
          <a:p>
            <a:pPr algn="just" rtl="1"/>
            <a:r>
              <a:rPr lang="fa-IR" sz="2400" b="0" i="0" u="none" strike="noStrike" baseline="0" dirty="0">
                <a:latin typeface="BNazanin"/>
                <a:cs typeface="B Titr" panose="00000700000000000000" pitchFamily="2" charset="-78"/>
              </a:rPr>
              <a:t> اجرای فرآیند غربالگری شنوایی، یک بار در مقطع سنی نوزادی در اولین مراقبت یعنی بدو تولد الزامی می باشد و مرحله دوم غربالگری ها در سن 5-3 سالگی پیش از ورود کودک به مدرسه الزامی می باشد. در صورت شناسایی عدم انجام غربالگری در هر مقطع سنی از مراقبت ها و یا هر یک از علائم مثبت در پایش های مراقبتی صرفنظر از نتیجه غربالگری قبلی، بلافاصله کودک به نزدیکترین پایگاه غربالگری شنوایی بایستی ارجاع و پیگیری مراقبت های بعدی در مورد وی باید اجرا گردد.</a:t>
            </a:r>
            <a:endParaRPr lang="en-US" sz="2400" dirty="0">
              <a:cs typeface="B Titr" panose="00000700000000000000" pitchFamily="2" charset="-78"/>
            </a:endParaRPr>
          </a:p>
          <a:p>
            <a:pPr algn="r" rtl="1"/>
            <a:endParaRPr lang="en-US" dirty="0"/>
          </a:p>
        </p:txBody>
      </p:sp>
    </p:spTree>
    <p:extLst>
      <p:ext uri="{BB962C8B-B14F-4D97-AF65-F5344CB8AC3E}">
        <p14:creationId xmlns:p14="http://schemas.microsoft.com/office/powerpoint/2010/main" val="78030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60E2-08AB-8F6A-52B8-0F0243DC90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10B9BC-F9D7-70A9-E0BE-29BFBD663EDB}"/>
              </a:ext>
            </a:extLst>
          </p:cNvPr>
          <p:cNvSpPr>
            <a:spLocks noGrp="1"/>
          </p:cNvSpPr>
          <p:nvPr>
            <p:ph idx="1"/>
          </p:nvPr>
        </p:nvSpPr>
        <p:spPr/>
        <p:txBody>
          <a:bodyPr/>
          <a:lstStyle/>
          <a:p>
            <a:pPr marL="0" indent="0" algn="just" rtl="1">
              <a:buNone/>
            </a:pPr>
            <a:endParaRPr lang="fa-IR" sz="2400" b="0" i="0" u="none" strike="noStrike" baseline="0" dirty="0">
              <a:latin typeface="BNazanin"/>
              <a:cs typeface="B Titr" panose="00000700000000000000" pitchFamily="2" charset="-78"/>
            </a:endParaRPr>
          </a:p>
          <a:p>
            <a:pPr algn="just" rtl="1"/>
            <a:r>
              <a:rPr lang="fa-IR" sz="2400" b="0" i="0" u="none" strike="noStrike" baseline="0" dirty="0">
                <a:latin typeface="BNazanin"/>
                <a:cs typeface="B Titr" panose="00000700000000000000" pitchFamily="2" charset="-78"/>
              </a:rPr>
              <a:t> سازمان جهانی بهداشت در سال 2020 کشورهای مختلف را ملزم به ارائه برنامه های راهبردی و اقدامات لازم در جهت پیشگیری و کنترل کم شنوایی و افزایش بار ناشی از آن کرده است.</a:t>
            </a:r>
            <a:endParaRPr lang="en-US" sz="2400" dirty="0">
              <a:cs typeface="B Titr" panose="00000700000000000000" pitchFamily="2" charset="-78"/>
            </a:endParaRPr>
          </a:p>
          <a:p>
            <a:pPr algn="r" rtl="1"/>
            <a:endParaRPr lang="en-US" dirty="0"/>
          </a:p>
        </p:txBody>
      </p:sp>
    </p:spTree>
    <p:extLst>
      <p:ext uri="{BB962C8B-B14F-4D97-AF65-F5344CB8AC3E}">
        <p14:creationId xmlns:p14="http://schemas.microsoft.com/office/powerpoint/2010/main" val="361001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170D-8DA6-E92F-B8FE-0A466B6D4E19}"/>
              </a:ext>
            </a:extLst>
          </p:cNvPr>
          <p:cNvSpPr>
            <a:spLocks noGrp="1"/>
          </p:cNvSpPr>
          <p:nvPr>
            <p:ph type="title"/>
          </p:nvPr>
        </p:nvSpPr>
        <p:spPr>
          <a:xfrm>
            <a:off x="1" y="332656"/>
            <a:ext cx="7164288" cy="864096"/>
          </a:xfrm>
        </p:spPr>
        <p:txBody>
          <a:bodyPr>
            <a:noAutofit/>
          </a:bodyPr>
          <a:lstStyle/>
          <a:p>
            <a:pPr algn="ctr" rtl="1"/>
            <a:r>
              <a:rPr lang="fa-IR" sz="2400" dirty="0">
                <a:solidFill>
                  <a:srgbClr val="00B050"/>
                </a:solidFill>
                <a:cs typeface="B Titr" panose="00000700000000000000" pitchFamily="2" charset="-78"/>
              </a:rPr>
              <a:t>توپر یعنی با دستگاه انجام شود ، توخالی یعنی با سوال پیگیری شود.</a:t>
            </a:r>
            <a:endParaRPr lang="en-US" sz="2400" dirty="0">
              <a:solidFill>
                <a:srgbClr val="00B050"/>
              </a:solidFill>
              <a:cs typeface="B Titr" panose="00000700000000000000" pitchFamily="2" charset="-78"/>
            </a:endParaRPr>
          </a:p>
        </p:txBody>
      </p:sp>
      <p:pic>
        <p:nvPicPr>
          <p:cNvPr id="5" name="Content Placeholder 4">
            <a:extLst>
              <a:ext uri="{FF2B5EF4-FFF2-40B4-BE49-F238E27FC236}">
                <a16:creationId xmlns:a16="http://schemas.microsoft.com/office/drawing/2014/main" id="{B46ACC04-3E25-C66E-CDB1-8C33207DB374}"/>
              </a:ext>
            </a:extLst>
          </p:cNvPr>
          <p:cNvPicPr>
            <a:picLocks noGrp="1" noChangeAspect="1"/>
          </p:cNvPicPr>
          <p:nvPr>
            <p:ph idx="1"/>
          </p:nvPr>
        </p:nvPicPr>
        <p:blipFill>
          <a:blip r:embed="rId2"/>
          <a:stretch>
            <a:fillRect/>
          </a:stretch>
        </p:blipFill>
        <p:spPr>
          <a:xfrm>
            <a:off x="0" y="1196752"/>
            <a:ext cx="9144000" cy="5661248"/>
          </a:xfrm>
        </p:spPr>
      </p:pic>
    </p:spTree>
    <p:extLst>
      <p:ext uri="{BB962C8B-B14F-4D97-AF65-F5344CB8AC3E}">
        <p14:creationId xmlns:p14="http://schemas.microsoft.com/office/powerpoint/2010/main" val="337238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29C2-B6EC-1106-1BE1-04FA3B17BA02}"/>
              </a:ext>
            </a:extLst>
          </p:cNvPr>
          <p:cNvSpPr>
            <a:spLocks noGrp="1"/>
          </p:cNvSpPr>
          <p:nvPr>
            <p:ph type="title"/>
          </p:nvPr>
        </p:nvSpPr>
        <p:spPr/>
        <p:txBody>
          <a:bodyPr>
            <a:normAutofit/>
          </a:bodyPr>
          <a:lstStyle/>
          <a:p>
            <a:pPr algn="ctr" rtl="1"/>
            <a:r>
              <a:rPr lang="fa-IR" dirty="0">
                <a:solidFill>
                  <a:srgbClr val="00B050"/>
                </a:solidFill>
                <a:cs typeface="B Titr" panose="00000700000000000000" pitchFamily="2" charset="-78"/>
              </a:rPr>
              <a:t>قبل از 1 ماهگی</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8F2FD504-BAA8-AB80-BAC4-3DBB1B8DFA12}"/>
              </a:ext>
            </a:extLst>
          </p:cNvPr>
          <p:cNvSpPr>
            <a:spLocks noGrp="1"/>
          </p:cNvSpPr>
          <p:nvPr>
            <p:ph idx="1"/>
          </p:nvPr>
        </p:nvSpPr>
        <p:spPr/>
        <p:txBody>
          <a:bodyPr>
            <a:normAutofit/>
          </a:bodyPr>
          <a:lstStyle/>
          <a:p>
            <a:pPr algn="just" rtl="1"/>
            <a:r>
              <a:rPr lang="fa-IR" sz="2400" dirty="0">
                <a:cs typeface="B Titr" panose="00000700000000000000" pitchFamily="2" charset="-78"/>
              </a:rPr>
              <a:t>مراقب سلامت / بهورز : ارزیابی عوامل خطر، ارجاع و پیگیری، ثبت اقدام و نتیجه در سامانه سیب</a:t>
            </a:r>
          </a:p>
          <a:p>
            <a:pPr algn="just" rtl="1"/>
            <a:r>
              <a:rPr lang="fa-IR" sz="2400" dirty="0">
                <a:cs typeface="B Titr" panose="00000700000000000000" pitchFamily="2" charset="-78"/>
              </a:rPr>
              <a:t>اودیولوژیست: اجرای غربالگری، ثبت در کارت مراقبت کودک و ارجاع</a:t>
            </a:r>
          </a:p>
          <a:p>
            <a:pPr algn="just" rtl="1"/>
            <a:r>
              <a:rPr lang="fa-IR" sz="2400" dirty="0">
                <a:cs typeface="B Titr" panose="00000700000000000000" pitchFamily="2" charset="-78"/>
              </a:rPr>
              <a:t>پزشک خانواده: ارزیابی موارد دارای عامل خطر، معاینه بالینی و ارجاع</a:t>
            </a:r>
          </a:p>
          <a:p>
            <a:pPr algn="just" rtl="1"/>
            <a:endParaRPr lang="en-US" sz="2400" dirty="0">
              <a:cs typeface="B Titr" panose="00000700000000000000" pitchFamily="2" charset="-78"/>
            </a:endParaRPr>
          </a:p>
        </p:txBody>
      </p:sp>
    </p:spTree>
    <p:extLst>
      <p:ext uri="{BB962C8B-B14F-4D97-AF65-F5344CB8AC3E}">
        <p14:creationId xmlns:p14="http://schemas.microsoft.com/office/powerpoint/2010/main" val="2441107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609600"/>
            <a:ext cx="6777800" cy="731168"/>
          </a:xfrm>
        </p:spPr>
        <p:txBody>
          <a:bodyPr>
            <a:noAutofit/>
          </a:bodyPr>
          <a:lstStyle/>
          <a:p>
            <a:pPr algn="ctr" rtl="1"/>
            <a:r>
              <a:rPr lang="fa-IR" sz="2800" dirty="0">
                <a:solidFill>
                  <a:srgbClr val="00B050"/>
                </a:solidFill>
                <a:cs typeface="B Titr" panose="00000700000000000000" pitchFamily="2" charset="-78"/>
              </a:rPr>
              <a:t>زمان های مراقبت های دوره ای و غربالگری شنوایی</a:t>
            </a:r>
            <a:endParaRPr lang="en-US" sz="2800" dirty="0">
              <a:solidFill>
                <a:srgbClr val="00B050"/>
              </a:solidFill>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240" y="1772816"/>
            <a:ext cx="9200172" cy="3960440"/>
          </a:xfrm>
          <a:prstGeom prst="rect">
            <a:avLst/>
          </a:prstGeom>
        </p:spPr>
      </p:pic>
    </p:spTree>
    <p:extLst>
      <p:ext uri="{BB962C8B-B14F-4D97-AF65-F5344CB8AC3E}">
        <p14:creationId xmlns:p14="http://schemas.microsoft.com/office/powerpoint/2010/main" val="328377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29C2-B6EC-1106-1BE1-04FA3B17BA02}"/>
              </a:ext>
            </a:extLst>
          </p:cNvPr>
          <p:cNvSpPr>
            <a:spLocks noGrp="1"/>
          </p:cNvSpPr>
          <p:nvPr>
            <p:ph type="title"/>
          </p:nvPr>
        </p:nvSpPr>
        <p:spPr/>
        <p:txBody>
          <a:bodyPr>
            <a:normAutofit/>
          </a:bodyPr>
          <a:lstStyle/>
          <a:p>
            <a:pPr algn="ctr" rtl="1"/>
            <a:r>
              <a:rPr lang="fa-IR" dirty="0">
                <a:solidFill>
                  <a:srgbClr val="00B050"/>
                </a:solidFill>
                <a:cs typeface="B Titr" panose="00000700000000000000" pitchFamily="2" charset="-78"/>
              </a:rPr>
              <a:t>قبل از 3 ماهگی</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8F2FD504-BAA8-AB80-BAC4-3DBB1B8DFA12}"/>
              </a:ext>
            </a:extLst>
          </p:cNvPr>
          <p:cNvSpPr>
            <a:spLocks noGrp="1"/>
          </p:cNvSpPr>
          <p:nvPr>
            <p:ph idx="1"/>
          </p:nvPr>
        </p:nvSpPr>
        <p:spPr/>
        <p:txBody>
          <a:bodyPr>
            <a:normAutofit/>
          </a:bodyPr>
          <a:lstStyle/>
          <a:p>
            <a:pPr algn="just" rtl="1"/>
            <a:r>
              <a:rPr lang="fa-IR" sz="2400" dirty="0">
                <a:cs typeface="B Titr" panose="00000700000000000000" pitchFamily="2" charset="-78"/>
              </a:rPr>
              <a:t>اودیولوژیست: تشخیص قطعی / درجه و نوع کم شنوایی</a:t>
            </a:r>
          </a:p>
          <a:p>
            <a:pPr marL="0" indent="0" algn="just"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60631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29C2-B6EC-1106-1BE1-04FA3B17BA02}"/>
              </a:ext>
            </a:extLst>
          </p:cNvPr>
          <p:cNvSpPr>
            <a:spLocks noGrp="1"/>
          </p:cNvSpPr>
          <p:nvPr>
            <p:ph type="title"/>
          </p:nvPr>
        </p:nvSpPr>
        <p:spPr/>
        <p:txBody>
          <a:bodyPr>
            <a:normAutofit/>
          </a:bodyPr>
          <a:lstStyle/>
          <a:p>
            <a:pPr algn="ctr" rtl="1"/>
            <a:r>
              <a:rPr lang="fa-IR" dirty="0">
                <a:solidFill>
                  <a:srgbClr val="00B050"/>
                </a:solidFill>
                <a:cs typeface="B Titr" panose="00000700000000000000" pitchFamily="2" charset="-78"/>
              </a:rPr>
              <a:t>قبل از 6 ماهگی</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8F2FD504-BAA8-AB80-BAC4-3DBB1B8DFA12}"/>
              </a:ext>
            </a:extLst>
          </p:cNvPr>
          <p:cNvSpPr>
            <a:spLocks noGrp="1"/>
          </p:cNvSpPr>
          <p:nvPr>
            <p:ph idx="1"/>
          </p:nvPr>
        </p:nvSpPr>
        <p:spPr/>
        <p:txBody>
          <a:bodyPr>
            <a:normAutofit/>
          </a:bodyPr>
          <a:lstStyle/>
          <a:p>
            <a:pPr algn="just" rtl="1"/>
            <a:r>
              <a:rPr lang="fa-IR" sz="2400" dirty="0">
                <a:cs typeface="B Titr" panose="00000700000000000000" pitchFamily="2" charset="-78"/>
              </a:rPr>
              <a:t>تیم مداخله متشکل از متخصصین </a:t>
            </a:r>
            <a:r>
              <a:rPr lang="en-US" sz="2400" dirty="0">
                <a:cs typeface="B Titr" panose="00000700000000000000" pitchFamily="2" charset="-78"/>
              </a:rPr>
              <a:t>ENT</a:t>
            </a:r>
            <a:r>
              <a:rPr lang="fa-IR" sz="2400" dirty="0">
                <a:cs typeface="B Titr" panose="00000700000000000000" pitchFamily="2" charset="-78"/>
              </a:rPr>
              <a:t> / کودکان، ژنتیک پزشکی </a:t>
            </a:r>
          </a:p>
          <a:p>
            <a:pPr algn="just" rtl="1"/>
            <a:r>
              <a:rPr lang="fa-IR" sz="2400" dirty="0">
                <a:cs typeface="B Titr" panose="00000700000000000000" pitchFamily="2" charset="-78"/>
              </a:rPr>
              <a:t>اودیولوژیست</a:t>
            </a:r>
          </a:p>
          <a:p>
            <a:pPr algn="just" rtl="1"/>
            <a:r>
              <a:rPr lang="fa-IR" sz="2400" dirty="0">
                <a:cs typeface="B Titr" panose="00000700000000000000" pitchFamily="2" charset="-78"/>
              </a:rPr>
              <a:t>گفتار درمان، کار درمان و سایر تخصص های وابسته</a:t>
            </a:r>
          </a:p>
          <a:p>
            <a:pPr marL="0" indent="0" algn="just"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312898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ECBF-65C2-2FC5-0189-6AC3821CA7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6D48A-80DD-7275-BCA8-F9F3385FB648}"/>
              </a:ext>
            </a:extLst>
          </p:cNvPr>
          <p:cNvSpPr>
            <a:spLocks noGrp="1"/>
          </p:cNvSpPr>
          <p:nvPr>
            <p:ph idx="1"/>
          </p:nvPr>
        </p:nvSpPr>
        <p:spPr/>
        <p:txBody>
          <a:bodyPr>
            <a:normAutofit/>
          </a:bodyPr>
          <a:lstStyle/>
          <a:p>
            <a:pPr algn="just" rtl="1"/>
            <a:r>
              <a:rPr lang="fa-IR" sz="2400" dirty="0">
                <a:cs typeface="B Titr" panose="00000700000000000000" pitchFamily="2" charset="-78"/>
              </a:rPr>
              <a:t>غربالگری اجباری یک بار در 5-3 روزگی نوزادی، نوبت های بعدی به ترتیب 4 و 5 و 6 و </a:t>
            </a:r>
            <a:r>
              <a:rPr lang="en-US" sz="2400" dirty="0">
                <a:cs typeface="B Titr" panose="00000700000000000000" pitchFamily="2" charset="-78"/>
              </a:rPr>
              <a:t> </a:t>
            </a:r>
            <a:r>
              <a:rPr lang="fa-IR" sz="2400" dirty="0">
                <a:cs typeface="B Titr" panose="00000700000000000000" pitchFamily="2" charset="-78"/>
              </a:rPr>
              <a:t>8</a:t>
            </a:r>
            <a:r>
              <a:rPr lang="en-US" sz="2400" dirty="0">
                <a:cs typeface="B Titr" panose="00000700000000000000" pitchFamily="2" charset="-78"/>
              </a:rPr>
              <a:t>  </a:t>
            </a:r>
            <a:r>
              <a:rPr lang="fa-IR" sz="2400" dirty="0">
                <a:cs typeface="B Titr" panose="00000700000000000000" pitchFamily="2" charset="-78"/>
              </a:rPr>
              <a:t>و 10 سالگی می باشد</a:t>
            </a:r>
            <a:endParaRPr lang="en-US" sz="2400" dirty="0">
              <a:cs typeface="B Titr" panose="00000700000000000000" pitchFamily="2" charset="-78"/>
            </a:endParaRPr>
          </a:p>
        </p:txBody>
      </p:sp>
    </p:spTree>
    <p:extLst>
      <p:ext uri="{BB962C8B-B14F-4D97-AF65-F5344CB8AC3E}">
        <p14:creationId xmlns:p14="http://schemas.microsoft.com/office/powerpoint/2010/main" val="259415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25D2-8BC5-1C38-3B1F-22ABB4B3E6A0}"/>
              </a:ext>
            </a:extLst>
          </p:cNvPr>
          <p:cNvSpPr>
            <a:spLocks noGrp="1"/>
          </p:cNvSpPr>
          <p:nvPr>
            <p:ph type="title"/>
          </p:nvPr>
        </p:nvSpPr>
        <p:spPr/>
        <p:txBody>
          <a:bodyPr>
            <a:normAutofit/>
          </a:bodyPr>
          <a:lstStyle/>
          <a:p>
            <a:pPr algn="ctr" rtl="1"/>
            <a:r>
              <a:rPr lang="fa-IR" sz="2400" b="1" i="0" u="none" strike="noStrike" baseline="0" dirty="0">
                <a:solidFill>
                  <a:srgbClr val="FF0000"/>
                </a:solidFill>
                <a:latin typeface="BNazanin"/>
                <a:cs typeface="B Titr" panose="00000700000000000000" pitchFamily="2" charset="-78"/>
              </a:rPr>
              <a:t>بیماری های گوش که می توانند باعث کم شنوایی در گروههای سنی کودکان شوند، شامل:</a:t>
            </a:r>
            <a:endParaRPr lang="en-US" sz="2400" b="1"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900B604F-DC2E-5D85-0CE6-F9FEDF317660}"/>
              </a:ext>
            </a:extLst>
          </p:cNvPr>
          <p:cNvSpPr>
            <a:spLocks noGrp="1"/>
          </p:cNvSpPr>
          <p:nvPr>
            <p:ph idx="1"/>
          </p:nvPr>
        </p:nvSpPr>
        <p:spPr>
          <a:xfrm>
            <a:off x="251520" y="1930400"/>
            <a:ext cx="6984775" cy="4110963"/>
          </a:xfrm>
        </p:spPr>
        <p:txBody>
          <a:bodyPr>
            <a:normAutofit/>
          </a:bodyPr>
          <a:lstStyle/>
          <a:p>
            <a:pPr algn="just" rtl="1"/>
            <a:r>
              <a:rPr lang="fa-IR" sz="2400" b="0" i="0" u="none" strike="noStrike" baseline="0" dirty="0">
                <a:latin typeface="BNazanin"/>
                <a:cs typeface="B Titr" panose="00000700000000000000" pitchFamily="2" charset="-78"/>
              </a:rPr>
              <a:t>اوتیت میانی مزمن </a:t>
            </a:r>
          </a:p>
          <a:p>
            <a:pPr algn="just" rtl="1"/>
            <a:r>
              <a:rPr lang="fa-IR" sz="2400" b="0" i="0" u="none" strike="noStrike" baseline="0" dirty="0">
                <a:latin typeface="BNazanin"/>
                <a:cs typeface="B Titr" panose="00000700000000000000" pitchFamily="2" charset="-78"/>
              </a:rPr>
              <a:t>اوتیت میانی حاد</a:t>
            </a:r>
            <a:endParaRPr lang="en-US" sz="2400" b="0" i="0" u="none" strike="noStrike" baseline="0" dirty="0">
              <a:latin typeface="CourierNewPSMT"/>
              <a:cs typeface="B Titr" panose="00000700000000000000" pitchFamily="2" charset="-78"/>
            </a:endParaRPr>
          </a:p>
          <a:p>
            <a:pPr algn="just" rtl="1"/>
            <a:r>
              <a:rPr lang="fa-IR" sz="2400" b="0" i="0" u="none" strike="noStrike" baseline="0" dirty="0">
                <a:latin typeface="BNazanin"/>
                <a:cs typeface="B Titr" panose="00000700000000000000" pitchFamily="2" charset="-78"/>
              </a:rPr>
              <a:t>اوتیت میانی همراه با افیوژن </a:t>
            </a:r>
          </a:p>
          <a:p>
            <a:pPr algn="just" rtl="1"/>
            <a:r>
              <a:rPr lang="fa-IR" sz="2400" b="0" i="0" u="none" strike="noStrike" baseline="0" dirty="0">
                <a:latin typeface="BNazanin"/>
                <a:cs typeface="B Titr" panose="00000700000000000000" pitchFamily="2" charset="-78"/>
              </a:rPr>
              <a:t>سرومن فشرده در مجرای شنوایی خارجی</a:t>
            </a:r>
          </a:p>
          <a:p>
            <a:pPr algn="r" rtl="1"/>
            <a:r>
              <a:rPr lang="fa-IR" sz="2400" b="1" i="0" u="none" strike="noStrike" baseline="0" dirty="0">
                <a:latin typeface="BNazanin"/>
                <a:cs typeface="B Titr" panose="00000700000000000000" pitchFamily="2" charset="-78"/>
              </a:rPr>
              <a:t>ناهنجاری های گوش </a:t>
            </a:r>
          </a:p>
          <a:p>
            <a:pPr algn="r" rtl="1"/>
            <a:r>
              <a:rPr lang="fa-IR" sz="2400" b="1" i="0" u="none" strike="noStrike" baseline="0" dirty="0">
                <a:latin typeface="BNazanin"/>
                <a:cs typeface="B Titr" panose="00000700000000000000" pitchFamily="2" charset="-78"/>
              </a:rPr>
              <a:t>وجود اجسام خارجی در گوش</a:t>
            </a:r>
            <a:endParaRPr lang="en-US" sz="2400" b="1" dirty="0">
              <a:cs typeface="B Titr" panose="00000700000000000000" pitchFamily="2" charset="-78"/>
            </a:endParaRPr>
          </a:p>
        </p:txBody>
      </p:sp>
    </p:spTree>
    <p:extLst>
      <p:ext uri="{BB962C8B-B14F-4D97-AF65-F5344CB8AC3E}">
        <p14:creationId xmlns:p14="http://schemas.microsoft.com/office/powerpoint/2010/main" val="2207065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B7AF-F076-B4A6-68F9-CAA306B9B9FA}"/>
              </a:ext>
            </a:extLst>
          </p:cNvPr>
          <p:cNvSpPr>
            <a:spLocks noGrp="1"/>
          </p:cNvSpPr>
          <p:nvPr>
            <p:ph type="title"/>
          </p:nvPr>
        </p:nvSpPr>
        <p:spPr>
          <a:xfrm>
            <a:off x="609599" y="116632"/>
            <a:ext cx="6347713" cy="576064"/>
          </a:xfrm>
        </p:spPr>
        <p:txBody>
          <a:bodyPr>
            <a:normAutofit/>
          </a:bodyPr>
          <a:lstStyle/>
          <a:p>
            <a:pPr algn="ctr" rtl="1"/>
            <a:r>
              <a:rPr lang="fa-IR" sz="2400" b="1" i="0" u="none" strike="noStrike" baseline="0" dirty="0">
                <a:solidFill>
                  <a:srgbClr val="FF0000"/>
                </a:solidFill>
                <a:latin typeface="BNazaninBold"/>
                <a:cs typeface="B Titr" panose="00000700000000000000" pitchFamily="2" charset="-78"/>
              </a:rPr>
              <a:t>عوامل خطر ابتلا به کم شنوایی در نوزادان سالم</a:t>
            </a:r>
            <a:endParaRPr lang="en-US" sz="24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56592C92-D7E3-08D7-8D47-817962D3AF66}"/>
              </a:ext>
            </a:extLst>
          </p:cNvPr>
          <p:cNvSpPr>
            <a:spLocks noGrp="1"/>
          </p:cNvSpPr>
          <p:nvPr>
            <p:ph idx="1"/>
          </p:nvPr>
        </p:nvSpPr>
        <p:spPr>
          <a:xfrm>
            <a:off x="395536" y="836712"/>
            <a:ext cx="6561777" cy="6021288"/>
          </a:xfrm>
        </p:spPr>
        <p:txBody>
          <a:bodyPr>
            <a:noAutofit/>
          </a:bodyPr>
          <a:lstStyle/>
          <a:p>
            <a:pPr algn="just" rtl="1"/>
            <a:r>
              <a:rPr lang="fa-IR" sz="2200" b="0" i="0" u="none" strike="noStrike" baseline="0" dirty="0">
                <a:solidFill>
                  <a:srgbClr val="FF0000"/>
                </a:solidFill>
                <a:latin typeface="BNazanin"/>
                <a:cs typeface="B Titr" panose="00000700000000000000" pitchFamily="2" charset="-78"/>
              </a:rPr>
              <a:t>سابقه</a:t>
            </a:r>
            <a:r>
              <a:rPr lang="fa-IR" sz="2200" b="0" i="0" u="none" strike="noStrike" baseline="0" dirty="0">
                <a:latin typeface="BNazanin"/>
                <a:cs typeface="B Titr" panose="00000700000000000000" pitchFamily="2" charset="-78"/>
              </a:rPr>
              <a:t> وجود کم شنوایی دوران کودکی در </a:t>
            </a:r>
            <a:r>
              <a:rPr lang="fa-IR" sz="2200" b="0" i="0" u="none" strike="noStrike" baseline="0" dirty="0">
                <a:solidFill>
                  <a:srgbClr val="FF0000"/>
                </a:solidFill>
                <a:latin typeface="BNazanin"/>
                <a:cs typeface="B Titr" panose="00000700000000000000" pitchFamily="2" charset="-78"/>
              </a:rPr>
              <a:t>خانواده</a:t>
            </a:r>
          </a:p>
          <a:p>
            <a:pPr algn="just" rtl="1"/>
            <a:r>
              <a:rPr lang="fa-IR" sz="2200" b="0" i="0" u="none" strike="noStrike" baseline="0" dirty="0">
                <a:latin typeface="BNazanin"/>
                <a:cs typeface="B Titr" panose="00000700000000000000" pitchFamily="2" charset="-78"/>
              </a:rPr>
              <a:t>سابقه ابتلا به </a:t>
            </a:r>
            <a:r>
              <a:rPr lang="fa-IR" sz="2200" b="0" i="0" u="none" strike="noStrike" baseline="0" dirty="0">
                <a:solidFill>
                  <a:srgbClr val="FF0000"/>
                </a:solidFill>
                <a:latin typeface="BNazanin"/>
                <a:cs typeface="B Titr" panose="00000700000000000000" pitchFamily="2" charset="-78"/>
              </a:rPr>
              <a:t>عفونت های رحمی </a:t>
            </a:r>
            <a:r>
              <a:rPr lang="fa-IR" sz="2200" b="0" i="0" u="none" strike="noStrike" baseline="0" dirty="0">
                <a:latin typeface="BNazanin"/>
                <a:cs typeface="B Titr" panose="00000700000000000000" pitchFamily="2" charset="-78"/>
              </a:rPr>
              <a:t>مثل هرپس،تبخال ، سیفلیس، سرخجه، </a:t>
            </a:r>
            <a:r>
              <a:rPr lang="fa-IR" sz="2200" dirty="0">
                <a:latin typeface="BNazanin"/>
                <a:cs typeface="B Titr" panose="00000700000000000000" pitchFamily="2" charset="-78"/>
              </a:rPr>
              <a:t>سیتومگالوویروس </a:t>
            </a:r>
            <a:r>
              <a:rPr lang="fa-IR" sz="2200" b="0" i="0" u="none" strike="noStrike" baseline="0" dirty="0">
                <a:latin typeface="BNazanin"/>
                <a:cs typeface="B Titr" panose="00000700000000000000" pitchFamily="2" charset="-78"/>
              </a:rPr>
              <a:t>و توکسوپلاسموز</a:t>
            </a:r>
          </a:p>
          <a:p>
            <a:pPr algn="just" rtl="1"/>
            <a:r>
              <a:rPr lang="fa-IR" sz="2200" b="0" i="0" u="none" strike="noStrike" baseline="0" dirty="0">
                <a:latin typeface="SymbolMT"/>
                <a:cs typeface="B Titr" panose="00000700000000000000" pitchFamily="2" charset="-78"/>
              </a:rPr>
              <a:t> </a:t>
            </a:r>
            <a:r>
              <a:rPr lang="fa-IR" sz="2200" b="0" i="0" u="none" strike="noStrike" baseline="0" dirty="0">
                <a:latin typeface="BNazanin"/>
                <a:cs typeface="B Titr" panose="00000700000000000000" pitchFamily="2" charset="-78"/>
              </a:rPr>
              <a:t>عدم انجام غربالگری شنوایی و یا مثبت بودن نتیجه غربالگری شنوایی نوزاد</a:t>
            </a:r>
          </a:p>
          <a:p>
            <a:pPr algn="just" rtl="1"/>
            <a:r>
              <a:rPr lang="fa-IR" sz="2200" b="0" i="0" u="none" strike="noStrike" baseline="0" dirty="0">
                <a:latin typeface="SymbolMT"/>
                <a:cs typeface="B Titr" panose="00000700000000000000" pitchFamily="2" charset="-78"/>
              </a:rPr>
              <a:t> </a:t>
            </a:r>
            <a:r>
              <a:rPr lang="fa-IR" sz="2200" b="0" i="0" u="none" strike="noStrike" baseline="0" dirty="0">
                <a:solidFill>
                  <a:srgbClr val="FF0000"/>
                </a:solidFill>
                <a:latin typeface="BNazanin"/>
                <a:cs typeface="B Titr" panose="00000700000000000000" pitchFamily="2" charset="-78"/>
              </a:rPr>
              <a:t>ابراز نگرانی والدین </a:t>
            </a:r>
            <a:r>
              <a:rPr lang="fa-IR" sz="2200" b="0" i="0" u="none" strike="noStrike" baseline="0" dirty="0">
                <a:latin typeface="BNazanin"/>
                <a:cs typeface="B Titr" panose="00000700000000000000" pitchFamily="2" charset="-78"/>
              </a:rPr>
              <a:t>از کم شنوایی نوزاد یا ابراز تاخیر در تکامل زبانی فرزندشان</a:t>
            </a:r>
          </a:p>
          <a:p>
            <a:pPr algn="just" rtl="1"/>
            <a:r>
              <a:rPr lang="fa-IR" sz="2200" b="0" i="0" u="none" strike="noStrike" baseline="0" dirty="0">
                <a:latin typeface="BNazanin"/>
                <a:cs typeface="B Titr" panose="00000700000000000000" pitchFamily="2" charset="-78"/>
              </a:rPr>
              <a:t>وجود هر گونه </a:t>
            </a:r>
            <a:r>
              <a:rPr lang="fa-IR" sz="2200" b="0" i="0" u="none" strike="noStrike" baseline="0" dirty="0">
                <a:solidFill>
                  <a:srgbClr val="FF0000"/>
                </a:solidFill>
                <a:latin typeface="BNazanin"/>
                <a:cs typeface="B Titr" panose="00000700000000000000" pitchFamily="2" charset="-78"/>
              </a:rPr>
              <a:t>ناهنجاری</a:t>
            </a:r>
            <a:r>
              <a:rPr lang="fa-IR" sz="2200" b="0" i="0" u="none" strike="noStrike" baseline="0" dirty="0">
                <a:latin typeface="BNazanin"/>
                <a:cs typeface="B Titr" panose="00000700000000000000" pitchFamily="2" charset="-78"/>
              </a:rPr>
              <a:t> در سر و صورت نوزاد مانند بد شکلی های لاله گوش یا مجرا، وجود زائده گوش (</a:t>
            </a:r>
            <a:r>
              <a:rPr lang="en-US" sz="2200" b="0" i="0" u="none" strike="noStrike" baseline="0" dirty="0">
                <a:latin typeface="BNazanin"/>
                <a:cs typeface="B Titr" panose="00000700000000000000" pitchFamily="2" charset="-78"/>
              </a:rPr>
              <a:t>Ear Tags</a:t>
            </a:r>
            <a:r>
              <a:rPr lang="fa-IR" sz="2200" dirty="0">
                <a:latin typeface="BNazanin"/>
                <a:cs typeface="B Titr" panose="00000700000000000000" pitchFamily="2" charset="-78"/>
              </a:rPr>
              <a:t> )،  وجود سوراخ یا منافذ روی گوش، و ناهنجاری های استخوان گیجگاهی </a:t>
            </a:r>
            <a:endParaRPr lang="fa-IR" sz="2200" b="0" i="0" u="none" strike="noStrike" baseline="0" dirty="0">
              <a:latin typeface="BNazanin"/>
              <a:cs typeface="B Titr" panose="00000700000000000000" pitchFamily="2" charset="-78"/>
            </a:endParaRPr>
          </a:p>
          <a:p>
            <a:pPr algn="just" rtl="1"/>
            <a:r>
              <a:rPr lang="fa-IR" sz="2200" b="0" i="0" u="none" strike="noStrike" baseline="0" dirty="0">
                <a:latin typeface="BNazanin"/>
                <a:cs typeface="B Titr" panose="00000700000000000000" pitchFamily="2" charset="-78"/>
              </a:rPr>
              <a:t>وجود یافته های فیزیکی سندرمی روی موها و یا سر که همراه با کم شنوایی حسی عصبی و یا انتقالی دائمی هستند،مانند وجود دسته مو سفید جلوی پیشانی</a:t>
            </a:r>
          </a:p>
          <a:p>
            <a:pPr algn="just" rtl="1"/>
            <a:r>
              <a:rPr lang="fa-IR" sz="2200" b="0" i="0" u="none" strike="noStrike" baseline="0" dirty="0">
                <a:latin typeface="SymbolMT"/>
                <a:cs typeface="B Titr" panose="00000700000000000000" pitchFamily="2" charset="-78"/>
              </a:rPr>
              <a:t> </a:t>
            </a:r>
            <a:r>
              <a:rPr lang="fa-IR" sz="2200" b="0" i="0" u="none" strike="noStrike" baseline="0" dirty="0">
                <a:latin typeface="BNazanin"/>
                <a:cs typeface="B Titr" panose="00000700000000000000" pitchFamily="2" charset="-78"/>
              </a:rPr>
              <a:t>وجود شکا</a:t>
            </a:r>
            <a:r>
              <a:rPr lang="fa-IR" sz="2200" dirty="0">
                <a:latin typeface="BNazanin"/>
                <a:cs typeface="B Titr" panose="00000700000000000000" pitchFamily="2" charset="-78"/>
              </a:rPr>
              <a:t>ف </a:t>
            </a:r>
            <a:r>
              <a:rPr lang="fa-IR" sz="2200" b="0" i="0" u="none" strike="noStrike" baseline="0" dirty="0">
                <a:latin typeface="BNazanin"/>
                <a:cs typeface="B Titr" panose="00000700000000000000" pitchFamily="2" charset="-78"/>
              </a:rPr>
              <a:t>کام و لب</a:t>
            </a:r>
            <a:endParaRPr lang="en-US" sz="2200" dirty="0">
              <a:cs typeface="B Titr" panose="00000700000000000000" pitchFamily="2" charset="-78"/>
            </a:endParaRPr>
          </a:p>
        </p:txBody>
      </p:sp>
    </p:spTree>
    <p:extLst>
      <p:ext uri="{BB962C8B-B14F-4D97-AF65-F5344CB8AC3E}">
        <p14:creationId xmlns:p14="http://schemas.microsoft.com/office/powerpoint/2010/main" val="1562933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1683-CD02-6A3B-F603-4877765C52AA}"/>
              </a:ext>
            </a:extLst>
          </p:cNvPr>
          <p:cNvSpPr>
            <a:spLocks noGrp="1"/>
          </p:cNvSpPr>
          <p:nvPr>
            <p:ph type="title"/>
          </p:nvPr>
        </p:nvSpPr>
        <p:spPr>
          <a:xfrm>
            <a:off x="107505" y="260648"/>
            <a:ext cx="7056784" cy="792088"/>
          </a:xfrm>
        </p:spPr>
        <p:txBody>
          <a:bodyPr>
            <a:noAutofit/>
          </a:bodyPr>
          <a:lstStyle/>
          <a:p>
            <a:pPr algn="ctr" rtl="1"/>
            <a:r>
              <a:rPr lang="fa-IR" sz="2400" b="1" i="0" u="none" strike="noStrike" baseline="0" dirty="0">
                <a:solidFill>
                  <a:srgbClr val="FF0000"/>
                </a:solidFill>
                <a:latin typeface="BNazaninBold"/>
                <a:cs typeface="B Titr" panose="00000700000000000000" pitchFamily="2" charset="-78"/>
              </a:rPr>
              <a:t>عوامل خطر ابتلا به کم شنوایی نوزادان بستری در بخش نوزادان</a:t>
            </a:r>
            <a:endParaRPr lang="en-US" sz="24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C04B6645-FF45-42BB-6717-616007F9798A}"/>
              </a:ext>
            </a:extLst>
          </p:cNvPr>
          <p:cNvSpPr>
            <a:spLocks noGrp="1"/>
          </p:cNvSpPr>
          <p:nvPr>
            <p:ph idx="1"/>
          </p:nvPr>
        </p:nvSpPr>
        <p:spPr>
          <a:xfrm>
            <a:off x="107505" y="1052736"/>
            <a:ext cx="7056783" cy="5805264"/>
          </a:xfrm>
        </p:spPr>
        <p:txBody>
          <a:bodyPr>
            <a:normAutofit/>
          </a:bodyPr>
          <a:lstStyle/>
          <a:p>
            <a:pPr algn="just" rtl="1"/>
            <a:r>
              <a:rPr lang="fa-IR" sz="2000" b="0" i="0" u="none" strike="noStrike" baseline="0" dirty="0">
                <a:latin typeface="BNazanin"/>
                <a:cs typeface="B Titr" panose="00000700000000000000" pitchFamily="2" charset="-78"/>
              </a:rPr>
              <a:t>هر یک از عوامل خطر پیشگفت</a:t>
            </a:r>
          </a:p>
          <a:p>
            <a:pPr algn="just" rtl="1"/>
            <a:r>
              <a:rPr lang="fa-IR" sz="2000" b="0" i="0" u="none" strike="noStrike" baseline="0" dirty="0">
                <a:latin typeface="BNazanin"/>
                <a:cs typeface="B Titr" panose="00000700000000000000" pitchFamily="2" charset="-78"/>
              </a:rPr>
              <a:t>وجود </a:t>
            </a:r>
            <a:r>
              <a:rPr lang="fa-IR" sz="2000" b="0" i="0" u="none" strike="noStrike" baseline="0" dirty="0">
                <a:solidFill>
                  <a:srgbClr val="FF0000"/>
                </a:solidFill>
                <a:latin typeface="BNazanin"/>
                <a:cs typeface="B Titr" panose="00000700000000000000" pitchFamily="2" charset="-78"/>
              </a:rPr>
              <a:t>زردی بالا </a:t>
            </a:r>
            <a:r>
              <a:rPr lang="fa-IR" sz="2000" b="0" i="0" u="none" strike="noStrike" baseline="0" dirty="0">
                <a:latin typeface="BNazanin"/>
                <a:cs typeface="B Titr" panose="00000700000000000000" pitchFamily="2" charset="-78"/>
              </a:rPr>
              <a:t>در نوزاد (بیلی روبین بالا) خصوصا اگر نیاز به تعویض خون باشد</a:t>
            </a:r>
          </a:p>
          <a:p>
            <a:pPr algn="just" rtl="1"/>
            <a:r>
              <a:rPr lang="fa-IR" sz="2000" b="0" i="0" u="none" strike="noStrike" baseline="0" dirty="0">
                <a:latin typeface="SymbolMT"/>
                <a:cs typeface="B Titr" panose="00000700000000000000" pitchFamily="2" charset="-78"/>
              </a:rPr>
              <a:t> </a:t>
            </a:r>
            <a:r>
              <a:rPr lang="fa-IR" sz="2000" b="0" i="0" u="none" strike="noStrike" baseline="0" dirty="0">
                <a:latin typeface="BNazanin"/>
                <a:cs typeface="B Titr" panose="00000700000000000000" pitchFamily="2" charset="-78"/>
              </a:rPr>
              <a:t>مصرف </a:t>
            </a:r>
            <a:r>
              <a:rPr lang="fa-IR" sz="2000" b="0" i="0" u="none" strike="noStrike" baseline="0" dirty="0">
                <a:solidFill>
                  <a:srgbClr val="FF0000"/>
                </a:solidFill>
                <a:latin typeface="BNazanin"/>
                <a:cs typeface="B Titr" panose="00000700000000000000" pitchFamily="2" charset="-78"/>
              </a:rPr>
              <a:t>دارو های </a:t>
            </a:r>
            <a:r>
              <a:rPr lang="fa-IR" sz="2000" b="0" i="0" u="none" strike="noStrike" baseline="0" dirty="0">
                <a:latin typeface="BNazanin"/>
                <a:cs typeface="B Titr" panose="00000700000000000000" pitchFamily="2" charset="-78"/>
              </a:rPr>
              <a:t>دارای خطر بالا برای بروز کم شنوایی (اتوتوکسیک)</a:t>
            </a:r>
          </a:p>
          <a:p>
            <a:pPr algn="just" rtl="1"/>
            <a:r>
              <a:rPr lang="fa-IR" sz="2000" b="0" i="0" u="none" strike="noStrike" baseline="0" dirty="0">
                <a:latin typeface="SymbolMT"/>
                <a:cs typeface="B Titr" panose="00000700000000000000" pitchFamily="2" charset="-78"/>
              </a:rPr>
              <a:t> </a:t>
            </a:r>
            <a:r>
              <a:rPr lang="fa-IR" sz="2000" b="0" i="0" u="none" strike="noStrike" baseline="0" dirty="0">
                <a:latin typeface="BNazanin"/>
                <a:cs typeface="B Titr" panose="00000700000000000000" pitchFamily="2" charset="-78"/>
              </a:rPr>
              <a:t>مشاهده علائم فیزیکی </a:t>
            </a:r>
            <a:r>
              <a:rPr lang="fa-IR" sz="2000" b="0" i="0" u="none" strike="noStrike" baseline="0" dirty="0">
                <a:solidFill>
                  <a:srgbClr val="FF0000"/>
                </a:solidFill>
                <a:latin typeface="BNazanin"/>
                <a:cs typeface="B Titr" panose="00000700000000000000" pitchFamily="2" charset="-78"/>
              </a:rPr>
              <a:t>سندرم هایی </a:t>
            </a:r>
            <a:r>
              <a:rPr lang="fa-IR" sz="2000" b="0" i="0" u="none" strike="noStrike" baseline="0" dirty="0">
                <a:latin typeface="BNazanin"/>
                <a:cs typeface="B Titr" panose="00000700000000000000" pitchFamily="2" charset="-78"/>
              </a:rPr>
              <a:t>که با اختلالات شنوایی انتقالی یا حسی عصبی همراه هستند.</a:t>
            </a:r>
          </a:p>
          <a:p>
            <a:pPr algn="just" rtl="1"/>
            <a:r>
              <a:rPr lang="fa-IR" sz="2000" b="0" i="0" u="none" strike="noStrike" baseline="0" dirty="0">
                <a:latin typeface="BNazanin"/>
                <a:cs typeface="B Titr" panose="00000700000000000000" pitchFamily="2" charset="-78"/>
              </a:rPr>
              <a:t>وجود سندرم های همراه با کم شنوایی یا وجود کم شنوایی های پیشرونده و یا کم شنوایی های دیرآغاز مثل نوروفیبرماتوز نوع 2، استئوپتروزیس، و سندرم آشر ودیگر سندرم های شناخته شده شایع مانند واردنبرگ، آلپورت، پندرد، و ژرول-لانک نیلسون.</a:t>
            </a:r>
          </a:p>
          <a:p>
            <a:pPr algn="just" rtl="1"/>
            <a:r>
              <a:rPr lang="fa-IR" sz="2000" b="0" i="0" u="none" strike="noStrike" baseline="0" dirty="0">
                <a:latin typeface="BNazanin"/>
                <a:cs typeface="B Titr" panose="00000700000000000000" pitchFamily="2" charset="-78"/>
              </a:rPr>
              <a:t>اختلالات </a:t>
            </a:r>
            <a:r>
              <a:rPr lang="fa-IR" sz="2000" b="0" i="0" u="none" strike="noStrike" baseline="0" dirty="0">
                <a:solidFill>
                  <a:srgbClr val="FF0000"/>
                </a:solidFill>
                <a:latin typeface="BNazanin"/>
                <a:cs typeface="B Titr" panose="00000700000000000000" pitchFamily="2" charset="-78"/>
              </a:rPr>
              <a:t>نورودژنراتیو</a:t>
            </a:r>
            <a:r>
              <a:rPr lang="fa-IR" sz="2000" b="0" i="0" u="none" strike="noStrike" baseline="0" dirty="0">
                <a:latin typeface="BNazanin"/>
                <a:cs typeface="B Titr" panose="00000700000000000000" pitchFamily="2" charset="-78"/>
              </a:rPr>
              <a:t> مانند سندرم هانتر، یا نوروپاتی های حسی حرکتی مثل آتاکسی فردریش و سندرم شارکوت ماری-توث.</a:t>
            </a:r>
          </a:p>
          <a:p>
            <a:pPr algn="just" rtl="1"/>
            <a:r>
              <a:rPr lang="fa-IR" sz="2000" b="0" i="0" u="none" strike="noStrike" baseline="0" dirty="0">
                <a:latin typeface="SymbolMT"/>
                <a:cs typeface="B Titr" panose="00000700000000000000" pitchFamily="2" charset="-78"/>
              </a:rPr>
              <a:t> </a:t>
            </a:r>
            <a:r>
              <a:rPr lang="fa-IR" sz="2000" b="0" i="0" u="none" strike="noStrike" baseline="0" dirty="0">
                <a:latin typeface="BNazanin"/>
                <a:cs typeface="B Titr" panose="00000700000000000000" pitchFamily="2" charset="-78"/>
              </a:rPr>
              <a:t>نتیجه کشت-مثبت </a:t>
            </a:r>
            <a:r>
              <a:rPr lang="fa-IR" sz="2000" b="0" i="0" u="none" strike="noStrike" baseline="0" dirty="0">
                <a:solidFill>
                  <a:srgbClr val="FF0000"/>
                </a:solidFill>
                <a:latin typeface="BNazanin"/>
                <a:cs typeface="B Titr" panose="00000700000000000000" pitchFamily="2" charset="-78"/>
              </a:rPr>
              <a:t>عفونت های پست ناتال </a:t>
            </a:r>
            <a:r>
              <a:rPr lang="fa-IR" sz="2000" b="0" i="0" u="none" strike="noStrike" baseline="0" dirty="0">
                <a:latin typeface="BNazanin"/>
                <a:cs typeface="B Titr" panose="00000700000000000000" pitchFamily="2" charset="-78"/>
              </a:rPr>
              <a:t>همراه با کم شنوایی حسی عصبی شامل</a:t>
            </a:r>
            <a:r>
              <a:rPr lang="fa-IR" sz="2000" b="0" i="0" u="none" strike="noStrike" baseline="0" dirty="0">
                <a:solidFill>
                  <a:srgbClr val="FF0000"/>
                </a:solidFill>
                <a:latin typeface="BNazanin"/>
                <a:cs typeface="B Titr" panose="00000700000000000000" pitchFamily="2" charset="-78"/>
              </a:rPr>
              <a:t> مننژیت </a:t>
            </a:r>
            <a:r>
              <a:rPr lang="fa-IR" sz="2000" b="0" i="0" u="none" strike="noStrike" baseline="0" dirty="0">
                <a:latin typeface="BNazanin"/>
                <a:cs typeface="B Titr" panose="00000700000000000000" pitchFamily="2" charset="-78"/>
              </a:rPr>
              <a:t>های تایید شده با منشا باکتریال و ویروسی (بویژه ویروس هرپس و واریسلا)</a:t>
            </a:r>
            <a:endParaRPr lang="en-US" sz="2000" dirty="0">
              <a:cs typeface="B Titr" panose="00000700000000000000" pitchFamily="2" charset="-78"/>
            </a:endParaRPr>
          </a:p>
        </p:txBody>
      </p:sp>
    </p:spTree>
    <p:extLst>
      <p:ext uri="{BB962C8B-B14F-4D97-AF65-F5344CB8AC3E}">
        <p14:creationId xmlns:p14="http://schemas.microsoft.com/office/powerpoint/2010/main" val="2888067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194B-18F4-18CD-B4D6-F8CD44C911A3}"/>
              </a:ext>
            </a:extLst>
          </p:cNvPr>
          <p:cNvSpPr>
            <a:spLocks noGrp="1"/>
          </p:cNvSpPr>
          <p:nvPr>
            <p:ph type="title"/>
          </p:nvPr>
        </p:nvSpPr>
        <p:spPr>
          <a:xfrm>
            <a:off x="0" y="116632"/>
            <a:ext cx="7092279" cy="1008112"/>
          </a:xfrm>
        </p:spPr>
        <p:txBody>
          <a:bodyPr>
            <a:noAutofit/>
          </a:bodyPr>
          <a:lstStyle/>
          <a:p>
            <a:pPr algn="ctr" rtl="1"/>
            <a:r>
              <a:rPr lang="fa-IR" sz="2800" b="1" dirty="0">
                <a:solidFill>
                  <a:srgbClr val="00B050"/>
                </a:solidFill>
                <a:latin typeface="BNazaninBold"/>
                <a:cs typeface="B Titr" panose="00000700000000000000" pitchFamily="2" charset="-78"/>
              </a:rPr>
              <a:t>عوامل خطر ابتلا به کم شنوایی نوزادان بستری در بخش مراقبت های ویژه(</a:t>
            </a:r>
            <a:r>
              <a:rPr lang="en-US" sz="2800" b="1" i="0" u="none" strike="noStrike" baseline="0" dirty="0">
                <a:solidFill>
                  <a:srgbClr val="00B050"/>
                </a:solidFill>
                <a:latin typeface="Times New Roman" panose="02020603050405020304" pitchFamily="18" charset="0"/>
              </a:rPr>
              <a:t>NICU</a:t>
            </a:r>
            <a:r>
              <a:rPr lang="fa-IR" sz="2800" b="1" i="0" u="none" strike="noStrike" baseline="0" dirty="0">
                <a:solidFill>
                  <a:srgbClr val="00B050"/>
                </a:solidFill>
                <a:latin typeface="Times New Roman" panose="02020603050405020304" pitchFamily="18" charset="0"/>
              </a:rPr>
              <a:t> )</a:t>
            </a:r>
            <a:endParaRPr lang="en-US" sz="2800"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440F2C7E-B0CE-27EE-1830-1C8097E8E308}"/>
              </a:ext>
            </a:extLst>
          </p:cNvPr>
          <p:cNvSpPr>
            <a:spLocks noGrp="1"/>
          </p:cNvSpPr>
          <p:nvPr>
            <p:ph idx="1"/>
          </p:nvPr>
        </p:nvSpPr>
        <p:spPr>
          <a:xfrm>
            <a:off x="0" y="1412776"/>
            <a:ext cx="7236296" cy="5445224"/>
          </a:xfrm>
        </p:spPr>
        <p:txBody>
          <a:bodyPr>
            <a:noAutofit/>
          </a:bodyPr>
          <a:lstStyle/>
          <a:p>
            <a:pPr algn="r" rtl="1"/>
            <a:r>
              <a:rPr lang="fa-IR" sz="2200" b="0" i="0" u="none" strike="noStrike" baseline="0" dirty="0">
                <a:latin typeface="BNazanin"/>
                <a:cs typeface="B Titr" panose="00000700000000000000" pitchFamily="2" charset="-78"/>
              </a:rPr>
              <a:t>هر یک از عوامل خطر پیشگفت</a:t>
            </a:r>
          </a:p>
          <a:p>
            <a:pPr algn="r" rtl="1"/>
            <a:r>
              <a:rPr lang="fa-IR" sz="2200" b="0" i="0" u="none" strike="noStrike" baseline="0" dirty="0">
                <a:latin typeface="SymbolMT"/>
                <a:cs typeface="B Titr" panose="00000700000000000000" pitchFamily="2" charset="-78"/>
              </a:rPr>
              <a:t> </a:t>
            </a:r>
            <a:r>
              <a:rPr lang="fa-IR" sz="2200" b="0" i="0" u="none" strike="noStrike" baseline="0" dirty="0">
                <a:latin typeface="BNazanin"/>
                <a:cs typeface="B Titr" panose="00000700000000000000" pitchFamily="2" charset="-78"/>
              </a:rPr>
              <a:t>وزن هنگام تولد کمتر از 1500 گرم</a:t>
            </a:r>
          </a:p>
          <a:p>
            <a:pPr algn="just" rtl="1"/>
            <a:r>
              <a:rPr lang="fa-IR" sz="2200" dirty="0">
                <a:latin typeface="BNazanin"/>
                <a:cs typeface="B Titr" panose="00000700000000000000" pitchFamily="2" charset="-78"/>
              </a:rPr>
              <a:t>مراقبت از نوزادان با اقامت 5 روز یا بیشتر در</a:t>
            </a:r>
            <a:r>
              <a:rPr lang="en-US" sz="2200" dirty="0">
                <a:latin typeface="Calibri" panose="020F0502020204030204" pitchFamily="34" charset="0"/>
                <a:cs typeface="B Titr" panose="00000700000000000000" pitchFamily="2" charset="-78"/>
              </a:rPr>
              <a:t>NICU  </a:t>
            </a:r>
            <a:r>
              <a:rPr lang="fa-IR" sz="2200" b="0" i="0" u="none" strike="noStrike" baseline="0" dirty="0">
                <a:latin typeface="BNazanin"/>
                <a:cs typeface="B Titr" panose="00000700000000000000" pitchFamily="2" charset="-78"/>
              </a:rPr>
              <a:t>و یا هر یک از موارد زیر بدون در نظر گرفتن طول اقامت شامل بکارگیری دستگاه، سیستم تهویه کمکی، قرار گرفتن در معرض داروهای اتوکسیک (مانند جنتامایسین و آمیکاسین)</a:t>
            </a:r>
            <a:r>
              <a:rPr lang="en-US" sz="2200" dirty="0">
                <a:latin typeface="BNazanin"/>
                <a:cs typeface="B Titr" panose="00000700000000000000" pitchFamily="2" charset="-78"/>
              </a:rPr>
              <a:t> </a:t>
            </a:r>
            <a:r>
              <a:rPr lang="fa-IR" sz="2200" b="0" i="0" u="none" strike="noStrike" baseline="0" dirty="0">
                <a:latin typeface="BNazanin"/>
                <a:cs typeface="B Titr" panose="00000700000000000000" pitchFamily="2" charset="-78"/>
              </a:rPr>
              <a:t>یا دیورتیک های حلقوی </a:t>
            </a:r>
            <a:r>
              <a:rPr lang="en-US" sz="2200" b="0" i="0" u="none" strike="noStrike" baseline="0" dirty="0">
                <a:latin typeface="BNazanin"/>
                <a:cs typeface="B Titr" panose="00000700000000000000" pitchFamily="2" charset="-78"/>
              </a:rPr>
              <a:t>)</a:t>
            </a:r>
            <a:r>
              <a:rPr lang="fa-IR" sz="2200" b="0" i="0" u="none" strike="noStrike" baseline="0" dirty="0">
                <a:latin typeface="BNazanin"/>
                <a:cs typeface="B Titr" panose="00000700000000000000" pitchFamily="2" charset="-78"/>
              </a:rPr>
              <a:t>فوروزماید / لازیکس</a:t>
            </a:r>
            <a:r>
              <a:rPr lang="en-US" sz="2200" b="0" i="0" u="none" strike="noStrike" baseline="0" dirty="0">
                <a:latin typeface="BNazanin"/>
                <a:cs typeface="B Titr" panose="00000700000000000000" pitchFamily="2" charset="-78"/>
              </a:rPr>
              <a:t>(</a:t>
            </a:r>
            <a:r>
              <a:rPr lang="fa-IR" sz="2200" b="0" i="0" u="none" strike="noStrike" baseline="0" dirty="0">
                <a:latin typeface="BNazanin"/>
                <a:cs typeface="B Titr" panose="00000700000000000000" pitchFamily="2" charset="-78"/>
              </a:rPr>
              <a:t>و زردی بالا </a:t>
            </a:r>
            <a:r>
              <a:rPr lang="en-US" sz="2200" b="0" i="0" u="none" strike="noStrike" baseline="0" dirty="0">
                <a:latin typeface="BNazanin"/>
                <a:cs typeface="B Titr" panose="00000700000000000000" pitchFamily="2" charset="-78"/>
              </a:rPr>
              <a:t>)</a:t>
            </a:r>
            <a:r>
              <a:rPr lang="fa-IR" sz="2200" b="0" i="0" u="none" strike="noStrike" baseline="0" dirty="0">
                <a:latin typeface="BNazanin"/>
                <a:cs typeface="B Titr" panose="00000700000000000000" pitchFamily="2" charset="-78"/>
              </a:rPr>
              <a:t>هیپربیلی روبینمی</a:t>
            </a:r>
            <a:r>
              <a:rPr lang="en-US" sz="2200" b="0" i="0" u="none" strike="noStrike" baseline="0" dirty="0">
                <a:latin typeface="BNazanin"/>
                <a:cs typeface="B Titr" panose="00000700000000000000" pitchFamily="2" charset="-78"/>
              </a:rPr>
              <a:t>(</a:t>
            </a:r>
            <a:r>
              <a:rPr lang="fa-IR" sz="2200" b="0" i="0" u="none" strike="noStrike" baseline="0" dirty="0">
                <a:latin typeface="BNazanin"/>
                <a:cs typeface="B Titr" panose="00000700000000000000" pitchFamily="2" charset="-78"/>
              </a:rPr>
              <a:t> که نیاز به تعویض خون در آنها</a:t>
            </a:r>
            <a:r>
              <a:rPr lang="en-US" sz="2200" b="0" i="0" u="none" strike="noStrike" baseline="0" dirty="0">
                <a:latin typeface="BNazanin"/>
                <a:cs typeface="B Titr" panose="00000700000000000000" pitchFamily="2" charset="-78"/>
              </a:rPr>
              <a:t> </a:t>
            </a:r>
            <a:r>
              <a:rPr lang="fa-IR" sz="2200" dirty="0">
                <a:latin typeface="BNazanin"/>
                <a:cs typeface="B Titr" panose="00000700000000000000" pitchFamily="2" charset="-78"/>
              </a:rPr>
              <a:t>دارد. هر کودکی که در بخش مراقبت های ویژه نوزادان </a:t>
            </a:r>
            <a:r>
              <a:rPr lang="en-US" sz="2200" dirty="0">
                <a:latin typeface="Calibri" panose="020F0502020204030204" pitchFamily="34" charset="0"/>
                <a:cs typeface="B Titr" panose="00000700000000000000" pitchFamily="2" charset="-78"/>
              </a:rPr>
              <a:t>NICU</a:t>
            </a:r>
            <a:r>
              <a:rPr lang="fa-IR" sz="2200" dirty="0">
                <a:latin typeface="BNazanin"/>
                <a:cs typeface="B Titr" panose="00000700000000000000" pitchFamily="2" charset="-78"/>
              </a:rPr>
              <a:t>برای مدت 5 روز یا بیشتر بستری باشد، بایستی ضرورتا توسط یک ادیولوژیست آموزش دیده مورد آزمایش غربالگری پاسخ های شنوایی ساقه مغز(</a:t>
            </a:r>
            <a:r>
              <a:rPr lang="en-US" sz="2200" dirty="0">
                <a:latin typeface="Calibri" panose="020F0502020204030204" pitchFamily="34" charset="0"/>
                <a:cs typeface="B Titr" panose="00000700000000000000" pitchFamily="2" charset="-78"/>
              </a:rPr>
              <a:t>AABR</a:t>
            </a:r>
            <a:r>
              <a:rPr lang="fa-IR" sz="2200" dirty="0">
                <a:latin typeface="BNazanin"/>
                <a:cs typeface="B Titr" panose="00000700000000000000" pitchFamily="2" charset="-78"/>
              </a:rPr>
              <a:t> )</a:t>
            </a:r>
            <a:r>
              <a:rPr lang="en-US" sz="2200" dirty="0">
                <a:latin typeface="Calibri" panose="020F0502020204030204" pitchFamily="34" charset="0"/>
                <a:cs typeface="B Titr" panose="00000700000000000000" pitchFamily="2" charset="-78"/>
              </a:rPr>
              <a:t> </a:t>
            </a:r>
            <a:r>
              <a:rPr lang="fa-IR" sz="2200" dirty="0">
                <a:latin typeface="BNazanin"/>
                <a:cs typeface="B Titr" panose="00000700000000000000" pitchFamily="2" charset="-78"/>
              </a:rPr>
              <a:t>قرار گیرد.</a:t>
            </a:r>
            <a:endParaRPr lang="fa-IR" sz="2200" b="0" i="0" u="none" strike="noStrike" baseline="0" dirty="0">
              <a:latin typeface="BNazanin"/>
              <a:cs typeface="B Titr" panose="00000700000000000000" pitchFamily="2" charset="-78"/>
            </a:endParaRPr>
          </a:p>
          <a:p>
            <a:pPr algn="r" rtl="1"/>
            <a:r>
              <a:rPr lang="fa-IR" sz="2200" b="0" i="0" u="none" strike="noStrike" baseline="0" dirty="0">
                <a:latin typeface="BNazanin"/>
                <a:cs typeface="B Titr" panose="00000700000000000000" pitchFamily="2" charset="-78"/>
              </a:rPr>
              <a:t>امتیاز آپگار 0 تا 4 در یک دقیقه اول و 0 تا 6 در 5 دقیقه اول</a:t>
            </a:r>
          </a:p>
          <a:p>
            <a:pPr algn="r" rtl="1"/>
            <a:r>
              <a:rPr lang="fa-IR" sz="2200" b="0" i="0" u="none" strike="noStrike" baseline="0" dirty="0">
                <a:latin typeface="BNazanin"/>
                <a:cs typeface="B Titr" panose="00000700000000000000" pitchFamily="2" charset="-78"/>
              </a:rPr>
              <a:t>سابقه قرار گیری در معرض دستگاه تهویه مکانیکی ظر ف مدت زمان 5 روز یا بیشتر</a:t>
            </a:r>
            <a:endParaRPr lang="en-US" sz="2200" dirty="0">
              <a:cs typeface="B Titr" panose="00000700000000000000" pitchFamily="2" charset="-78"/>
            </a:endParaRPr>
          </a:p>
        </p:txBody>
      </p:sp>
    </p:spTree>
    <p:extLst>
      <p:ext uri="{BB962C8B-B14F-4D97-AF65-F5344CB8AC3E}">
        <p14:creationId xmlns:p14="http://schemas.microsoft.com/office/powerpoint/2010/main" val="183739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495A-B542-5CE6-3CAF-62471FFE3B6E}"/>
              </a:ext>
            </a:extLst>
          </p:cNvPr>
          <p:cNvSpPr>
            <a:spLocks noGrp="1"/>
          </p:cNvSpPr>
          <p:nvPr>
            <p:ph type="title"/>
          </p:nvPr>
        </p:nvSpPr>
        <p:spPr>
          <a:xfrm>
            <a:off x="578633" y="260648"/>
            <a:ext cx="6347713" cy="587152"/>
          </a:xfrm>
        </p:spPr>
        <p:txBody>
          <a:bodyPr>
            <a:normAutofit fontScale="90000"/>
          </a:bodyPr>
          <a:lstStyle/>
          <a:p>
            <a:pPr algn="ctr" rtl="1"/>
            <a:r>
              <a:rPr lang="fa-IR" dirty="0">
                <a:solidFill>
                  <a:srgbClr val="FF0000"/>
                </a:solidFill>
                <a:cs typeface="B Titr" panose="00000700000000000000" pitchFamily="2" charset="-78"/>
              </a:rPr>
              <a:t>علل افزایش شیوع کم شنوایی</a:t>
            </a:r>
            <a:endParaRPr lang="en-US"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E9A64981-A91C-428F-AE28-962DA4C7B8C7}"/>
              </a:ext>
            </a:extLst>
          </p:cNvPr>
          <p:cNvSpPr>
            <a:spLocks noGrp="1"/>
          </p:cNvSpPr>
          <p:nvPr>
            <p:ph idx="1"/>
          </p:nvPr>
        </p:nvSpPr>
        <p:spPr>
          <a:xfrm>
            <a:off x="609599" y="1124744"/>
            <a:ext cx="6347714" cy="5733256"/>
          </a:xfrm>
        </p:spPr>
        <p:txBody>
          <a:bodyPr>
            <a:noAutofit/>
          </a:bodyPr>
          <a:lstStyle/>
          <a:p>
            <a:pPr algn="just" rtl="1"/>
            <a:r>
              <a:rPr lang="fa-IR" sz="2400" b="0" i="0" u="none" strike="noStrike" baseline="0" dirty="0">
                <a:latin typeface="BNazanin"/>
                <a:cs typeface="B Titr" panose="00000700000000000000" pitchFamily="2" charset="-78"/>
              </a:rPr>
              <a:t>افزایش جمعیت سالمندی</a:t>
            </a:r>
          </a:p>
          <a:p>
            <a:pPr algn="just" rtl="1"/>
            <a:r>
              <a:rPr lang="fa-IR" sz="2400" b="0" i="0" u="none" strike="noStrike" baseline="0" dirty="0">
                <a:latin typeface="BNazanin"/>
                <a:cs typeface="B Titr" panose="00000700000000000000" pitchFamily="2" charset="-78"/>
              </a:rPr>
              <a:t> افزایش عوامل خطر مانند ابتلا به</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عفونتهای گوشی و دیگر عفونتها و بیماریهایی مانند سرخک، اوریون، سرخجه، مننژیت، سیتومگالوویروس</a:t>
            </a:r>
          </a:p>
          <a:p>
            <a:pPr algn="just" rtl="1"/>
            <a:r>
              <a:rPr lang="fa-IR" sz="2400" b="0" i="0" u="none" strike="noStrike" baseline="0" dirty="0">
                <a:latin typeface="BNazanin"/>
                <a:cs typeface="B Titr" panose="00000700000000000000" pitchFamily="2" charset="-78"/>
              </a:rPr>
              <a:t>استفاده بی رویه</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و نابجا از داروهای آسیب رسان به شنوایی مانند داروهای سل و مالاریا و کووید-19 </a:t>
            </a:r>
          </a:p>
          <a:p>
            <a:pPr algn="just" rtl="1"/>
            <a:r>
              <a:rPr lang="fa-IR" sz="2400" b="0" i="0" u="none" strike="noStrike" baseline="0" dirty="0">
                <a:latin typeface="BNazanin"/>
                <a:cs typeface="B Titr" panose="00000700000000000000" pitchFamily="2" charset="-78"/>
              </a:rPr>
              <a:t> مصرف ناصحیح از آنتی بیوتیکهای اتوتوکسیک</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آمینوگلیکوزیدی</a:t>
            </a:r>
          </a:p>
          <a:p>
            <a:pPr algn="just" rtl="1"/>
            <a:r>
              <a:rPr lang="fa-IR" sz="2400" b="0" i="0" u="none" strike="noStrike" baseline="0" dirty="0">
                <a:latin typeface="BNazanin"/>
                <a:cs typeface="B Titr" panose="00000700000000000000" pitchFamily="2" charset="-78"/>
              </a:rPr>
              <a:t> قرار گرفتن افراد در معرض اصوات بلند مثل محیطهای شغلی و نظامی </a:t>
            </a:r>
          </a:p>
          <a:p>
            <a:pPr algn="just" rtl="1"/>
            <a:r>
              <a:rPr lang="fa-IR" sz="2400" b="0" i="0" u="none" strike="noStrike" baseline="0" dirty="0">
                <a:latin typeface="BNazanin"/>
                <a:cs typeface="B Titr" panose="00000700000000000000" pitchFamily="2" charset="-78"/>
              </a:rPr>
              <a:t> استفاده بی رویه از تلفنهای همراه</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و دستگاههای صوتی شخصی در اماکن تفریحی و محل کار</a:t>
            </a:r>
            <a:endParaRPr lang="en-US" sz="2400" dirty="0">
              <a:cs typeface="B Titr" panose="00000700000000000000" pitchFamily="2" charset="-78"/>
            </a:endParaRPr>
          </a:p>
        </p:txBody>
      </p:sp>
    </p:spTree>
    <p:extLst>
      <p:ext uri="{BB962C8B-B14F-4D97-AF65-F5344CB8AC3E}">
        <p14:creationId xmlns:p14="http://schemas.microsoft.com/office/powerpoint/2010/main" val="705785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B182-DBCE-5D38-13A6-EE87FB47035A}"/>
              </a:ext>
            </a:extLst>
          </p:cNvPr>
          <p:cNvSpPr>
            <a:spLocks noGrp="1"/>
          </p:cNvSpPr>
          <p:nvPr>
            <p:ph type="title"/>
          </p:nvPr>
        </p:nvSpPr>
        <p:spPr>
          <a:xfrm>
            <a:off x="609599" y="260648"/>
            <a:ext cx="6347713" cy="555989"/>
          </a:xfrm>
        </p:spPr>
        <p:txBody>
          <a:bodyPr>
            <a:normAutofit/>
          </a:bodyPr>
          <a:lstStyle/>
          <a:p>
            <a:pPr algn="ctr" rtl="1"/>
            <a:r>
              <a:rPr lang="fa-IR" sz="2800" b="1" i="0" u="none" strike="noStrike" baseline="0" dirty="0">
                <a:solidFill>
                  <a:srgbClr val="FF0000"/>
                </a:solidFill>
                <a:latin typeface="BTitrBold"/>
                <a:cs typeface="B Titr" panose="00000700000000000000" pitchFamily="2" charset="-78"/>
              </a:rPr>
              <a:t>آزمایشات غربالگری</a:t>
            </a:r>
            <a:endParaRPr lang="en-US"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35CDF0FD-99EE-9C36-F0C7-54614529E5F2}"/>
              </a:ext>
            </a:extLst>
          </p:cNvPr>
          <p:cNvSpPr>
            <a:spLocks noGrp="1"/>
          </p:cNvSpPr>
          <p:nvPr>
            <p:ph idx="1"/>
          </p:nvPr>
        </p:nvSpPr>
        <p:spPr>
          <a:xfrm>
            <a:off x="609599" y="1052736"/>
            <a:ext cx="6347714" cy="4988627"/>
          </a:xfrm>
        </p:spPr>
        <p:txBody>
          <a:bodyPr>
            <a:normAutofit/>
          </a:bodyPr>
          <a:lstStyle/>
          <a:p>
            <a:pPr algn="r" rtl="1"/>
            <a:r>
              <a:rPr lang="fa-IR" sz="2400" b="1" i="0" u="none" strike="noStrike" baseline="0" dirty="0">
                <a:solidFill>
                  <a:srgbClr val="C10000"/>
                </a:solidFill>
                <a:latin typeface="BNazaninBold"/>
                <a:cs typeface="B Titr" panose="00000700000000000000" pitchFamily="2" charset="-78"/>
              </a:rPr>
              <a:t>غربالگری شنوایی آستانه های هدایت هوایی اصوات خالص</a:t>
            </a:r>
            <a:r>
              <a:rPr lang="fa-IR" sz="2400" dirty="0">
                <a:solidFill>
                  <a:srgbClr val="000000"/>
                </a:solidFill>
                <a:latin typeface="BNazanin"/>
                <a:cs typeface="B Titr" panose="00000700000000000000" pitchFamily="2" charset="-78"/>
              </a:rPr>
              <a:t> ( کاهش بیش از 20 و 25 و 30 و 35 دسی بل)</a:t>
            </a:r>
          </a:p>
          <a:p>
            <a:pPr algn="r" rtl="1"/>
            <a:r>
              <a:rPr lang="fa-IR" sz="2400" b="1" i="0" u="none" strike="noStrike" baseline="0" dirty="0">
                <a:solidFill>
                  <a:srgbClr val="C10000"/>
                </a:solidFill>
                <a:latin typeface="BNazaninBold"/>
                <a:cs typeface="B Titr" panose="00000700000000000000" pitchFamily="2" charset="-78"/>
              </a:rPr>
              <a:t>معاینه گوش شامل اتوسکوپی</a:t>
            </a:r>
          </a:p>
          <a:p>
            <a:pPr algn="r" rtl="1"/>
            <a:r>
              <a:rPr lang="fa-IR" sz="1800" b="0" i="0" u="none" strike="noStrike" baseline="0" dirty="0">
                <a:solidFill>
                  <a:srgbClr val="EE7D31"/>
                </a:solidFill>
                <a:latin typeface="SymbolMT"/>
              </a:rPr>
              <a:t> </a:t>
            </a:r>
            <a:r>
              <a:rPr lang="fa-IR" sz="2400" b="1" i="0" u="none" strike="noStrike" baseline="0" dirty="0">
                <a:solidFill>
                  <a:srgbClr val="C10000"/>
                </a:solidFill>
                <a:latin typeface="BNazaninBold"/>
                <a:cs typeface="B Titr" panose="00000700000000000000" pitchFamily="2" charset="-78"/>
              </a:rPr>
              <a:t>تمپانومتری </a:t>
            </a:r>
            <a:r>
              <a:rPr lang="fa-IR" sz="2400" b="0" i="0" u="none" strike="noStrike" baseline="0" dirty="0">
                <a:solidFill>
                  <a:srgbClr val="000000"/>
                </a:solidFill>
                <a:latin typeface="BNazanin"/>
                <a:cs typeface="B Titr" panose="00000700000000000000" pitchFamily="2" charset="-78"/>
              </a:rPr>
              <a:t>هرجا که امکان پذیر باشد</a:t>
            </a:r>
            <a:endParaRPr lang="en-US" sz="2400" dirty="0">
              <a:cs typeface="B Titr" panose="00000700000000000000" pitchFamily="2" charset="-78"/>
            </a:endParaRPr>
          </a:p>
        </p:txBody>
      </p:sp>
      <p:pic>
        <p:nvPicPr>
          <p:cNvPr id="5" name="Picture 4">
            <a:extLst>
              <a:ext uri="{FF2B5EF4-FFF2-40B4-BE49-F238E27FC236}">
                <a16:creationId xmlns:a16="http://schemas.microsoft.com/office/drawing/2014/main" id="{396D4325-BE82-7DE8-1159-BF6EACED154D}"/>
              </a:ext>
            </a:extLst>
          </p:cNvPr>
          <p:cNvPicPr>
            <a:picLocks noChangeAspect="1"/>
          </p:cNvPicPr>
          <p:nvPr/>
        </p:nvPicPr>
        <p:blipFill>
          <a:blip r:embed="rId2"/>
          <a:stretch>
            <a:fillRect/>
          </a:stretch>
        </p:blipFill>
        <p:spPr>
          <a:xfrm>
            <a:off x="-1758" y="3214750"/>
            <a:ext cx="9144000" cy="3643250"/>
          </a:xfrm>
          <a:prstGeom prst="rect">
            <a:avLst/>
          </a:prstGeom>
        </p:spPr>
      </p:pic>
    </p:spTree>
    <p:extLst>
      <p:ext uri="{BB962C8B-B14F-4D97-AF65-F5344CB8AC3E}">
        <p14:creationId xmlns:p14="http://schemas.microsoft.com/office/powerpoint/2010/main" val="3479392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A649-FCCD-AB33-03D3-6A23F6C81DF6}"/>
              </a:ext>
            </a:extLst>
          </p:cNvPr>
          <p:cNvSpPr>
            <a:spLocks noGrp="1"/>
          </p:cNvSpPr>
          <p:nvPr>
            <p:ph type="title"/>
          </p:nvPr>
        </p:nvSpPr>
        <p:spPr/>
        <p:txBody>
          <a:bodyPr/>
          <a:lstStyle/>
          <a:p>
            <a:pPr algn="ctr"/>
            <a:r>
              <a:rPr lang="fa-IR" b="1" dirty="0">
                <a:solidFill>
                  <a:srgbClr val="FF0000"/>
                </a:solidFill>
                <a:latin typeface="BNazaninBold"/>
                <a:cs typeface="B Titr" panose="00000700000000000000" pitchFamily="2" charset="-78"/>
              </a:rPr>
              <a:t>نتیجه </a:t>
            </a:r>
            <a:r>
              <a:rPr lang="fa-IR" b="1" dirty="0">
                <a:solidFill>
                  <a:srgbClr val="FF0000"/>
                </a:solidFill>
                <a:latin typeface="Cambria-Bold"/>
                <a:cs typeface="B Titr" panose="00000700000000000000" pitchFamily="2" charset="-78"/>
              </a:rPr>
              <a:t>"</a:t>
            </a:r>
            <a:r>
              <a:rPr lang="fa-IR" b="1" dirty="0">
                <a:solidFill>
                  <a:srgbClr val="FF0000"/>
                </a:solidFill>
                <a:latin typeface="BNazaninBold"/>
                <a:cs typeface="B Titr" panose="00000700000000000000" pitchFamily="2" charset="-78"/>
              </a:rPr>
              <a:t>گذر</a:t>
            </a:r>
            <a:r>
              <a:rPr lang="fa-IR" b="1" dirty="0">
                <a:solidFill>
                  <a:srgbClr val="FF0000"/>
                </a:solidFill>
                <a:latin typeface="Cambria-Bold"/>
                <a:cs typeface="B Titr" panose="00000700000000000000" pitchFamily="2" charset="-78"/>
              </a:rPr>
              <a:t>"</a:t>
            </a:r>
            <a:r>
              <a:rPr lang="fa-IR" b="1" dirty="0">
                <a:solidFill>
                  <a:srgbClr val="FF0000"/>
                </a:solidFill>
                <a:latin typeface="BNazaninBold"/>
                <a:cs typeface="B Titr" panose="00000700000000000000" pitchFamily="2" charset="-78"/>
              </a:rPr>
              <a:t>: </a:t>
            </a:r>
            <a:endParaRPr lang="en-US" dirty="0">
              <a:solidFill>
                <a:srgbClr val="FF0000"/>
              </a:solidFill>
            </a:endParaRPr>
          </a:p>
        </p:txBody>
      </p:sp>
      <p:sp>
        <p:nvSpPr>
          <p:cNvPr id="3" name="Content Placeholder 2">
            <a:extLst>
              <a:ext uri="{FF2B5EF4-FFF2-40B4-BE49-F238E27FC236}">
                <a16:creationId xmlns:a16="http://schemas.microsoft.com/office/drawing/2014/main" id="{9864CE55-0276-C774-5F83-AB8C1DD938AD}"/>
              </a:ext>
            </a:extLst>
          </p:cNvPr>
          <p:cNvSpPr>
            <a:spLocks noGrp="1"/>
          </p:cNvSpPr>
          <p:nvPr>
            <p:ph idx="1"/>
          </p:nvPr>
        </p:nvSpPr>
        <p:spPr/>
        <p:txBody>
          <a:bodyPr>
            <a:normAutofit/>
          </a:bodyPr>
          <a:lstStyle/>
          <a:p>
            <a:pPr algn="just" rtl="1"/>
            <a:r>
              <a:rPr lang="fa-IR" sz="2800" b="0" i="0" u="none" strike="noStrike" baseline="0" dirty="0">
                <a:latin typeface="BNazanin"/>
                <a:cs typeface="B Titr" panose="00000700000000000000" pitchFamily="2" charset="-78"/>
              </a:rPr>
              <a:t>به کودکانی که پس از غربالگری شنوایی نتیجه </a:t>
            </a:r>
            <a:r>
              <a:rPr lang="fa-IR" sz="2800" b="1" i="0" u="none" strike="noStrike" baseline="0" dirty="0">
                <a:latin typeface="Cambria-Bold"/>
                <a:cs typeface="B Titr" panose="00000700000000000000" pitchFamily="2" charset="-78"/>
              </a:rPr>
              <a:t>"</a:t>
            </a:r>
            <a:r>
              <a:rPr lang="fa-IR" sz="2800" b="0" i="0" u="none" strike="noStrike" baseline="0" dirty="0">
                <a:latin typeface="BNazanin"/>
                <a:cs typeface="B Titr" panose="00000700000000000000" pitchFamily="2" charset="-78"/>
              </a:rPr>
              <a:t>گذر</a:t>
            </a:r>
            <a:r>
              <a:rPr lang="fa-IR" sz="2800" b="1" i="0" u="none" strike="noStrike" baseline="0" dirty="0">
                <a:latin typeface="Cambria-Bold"/>
                <a:cs typeface="B Titr" panose="00000700000000000000" pitchFamily="2" charset="-78"/>
              </a:rPr>
              <a:t>" </a:t>
            </a:r>
            <a:r>
              <a:rPr lang="fa-IR" sz="2800" b="0" i="0" u="none" strike="noStrike" baseline="0" dirty="0">
                <a:latin typeface="BNazanin"/>
                <a:cs typeface="B Titr" panose="00000700000000000000" pitchFamily="2" charset="-78"/>
              </a:rPr>
              <a:t>دارند، و دارای معیارهای </a:t>
            </a:r>
            <a:r>
              <a:rPr lang="fa-IR" sz="2800" b="1" i="0" u="none" strike="noStrike" baseline="0" dirty="0">
                <a:latin typeface="Cambria-Bold"/>
                <a:cs typeface="B Titr" panose="00000700000000000000" pitchFamily="2" charset="-78"/>
              </a:rPr>
              <a:t>"</a:t>
            </a:r>
            <a:r>
              <a:rPr lang="fa-IR" sz="2800" b="0" i="0" u="none" strike="noStrike" baseline="0" dirty="0">
                <a:latin typeface="BNazanin"/>
                <a:cs typeface="B Titr" panose="00000700000000000000" pitchFamily="2" charset="-78"/>
              </a:rPr>
              <a:t>ارجاع</a:t>
            </a:r>
            <a:r>
              <a:rPr lang="fa-IR" sz="2800" b="1" i="0" u="none" strike="noStrike" baseline="0" dirty="0">
                <a:latin typeface="Cambria-Bold"/>
                <a:cs typeface="B Titr" panose="00000700000000000000" pitchFamily="2" charset="-78"/>
              </a:rPr>
              <a:t>" </a:t>
            </a:r>
            <a:r>
              <a:rPr lang="fa-IR" sz="2800" b="0" i="0" u="none" strike="noStrike" baseline="0" dirty="0">
                <a:latin typeface="BNazanin"/>
                <a:cs typeface="B Titr" panose="00000700000000000000" pitchFamily="2" charset="-78"/>
              </a:rPr>
              <a:t>نیستند، باید</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توصیه به اجرای مراقبت های شنوایی و گوش و آموزش های مربوطه شود و اطلاعاتی در مورد مراقبت از گوش و شنوایی در</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اختیار آنها قرار گیرد.</a:t>
            </a:r>
            <a:endParaRPr lang="en-US" sz="2800" dirty="0">
              <a:cs typeface="B Titr" panose="00000700000000000000" pitchFamily="2" charset="-78"/>
            </a:endParaRPr>
          </a:p>
        </p:txBody>
      </p:sp>
    </p:spTree>
    <p:extLst>
      <p:ext uri="{BB962C8B-B14F-4D97-AF65-F5344CB8AC3E}">
        <p14:creationId xmlns:p14="http://schemas.microsoft.com/office/powerpoint/2010/main" val="811853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04CA-C221-A4C5-781D-2C924E3F5223}"/>
              </a:ext>
            </a:extLst>
          </p:cNvPr>
          <p:cNvSpPr>
            <a:spLocks noGrp="1"/>
          </p:cNvSpPr>
          <p:nvPr>
            <p:ph type="title"/>
          </p:nvPr>
        </p:nvSpPr>
        <p:spPr>
          <a:xfrm>
            <a:off x="609599" y="609600"/>
            <a:ext cx="6347713" cy="803176"/>
          </a:xfrm>
        </p:spPr>
        <p:txBody>
          <a:bodyPr/>
          <a:lstStyle/>
          <a:p>
            <a:pPr algn="ctr" rtl="1"/>
            <a:r>
              <a:rPr lang="fa-IR" b="1" dirty="0">
                <a:solidFill>
                  <a:srgbClr val="FF0000"/>
                </a:solidFill>
                <a:latin typeface="BNazaninBold"/>
                <a:cs typeface="B Titr" panose="00000700000000000000" pitchFamily="2" charset="-78"/>
              </a:rPr>
              <a:t>نتیجه </a:t>
            </a:r>
            <a:r>
              <a:rPr lang="fa-IR" b="1" dirty="0">
                <a:solidFill>
                  <a:srgbClr val="FF0000"/>
                </a:solidFill>
                <a:latin typeface="Cambria-Bold"/>
                <a:cs typeface="B Titr" panose="00000700000000000000" pitchFamily="2" charset="-78"/>
              </a:rPr>
              <a:t>"</a:t>
            </a:r>
            <a:r>
              <a:rPr lang="fa-IR" b="1" dirty="0">
                <a:solidFill>
                  <a:srgbClr val="FF0000"/>
                </a:solidFill>
                <a:latin typeface="BNazaninBold"/>
                <a:cs typeface="B Titr" panose="00000700000000000000" pitchFamily="2" charset="-78"/>
              </a:rPr>
              <a:t>ارجاع</a:t>
            </a:r>
            <a:r>
              <a:rPr lang="fa-IR" b="1" dirty="0">
                <a:solidFill>
                  <a:srgbClr val="FF0000"/>
                </a:solidFill>
                <a:latin typeface="Cambria-Bold"/>
                <a:cs typeface="B Titr" panose="00000700000000000000" pitchFamily="2" charset="-78"/>
              </a:rPr>
              <a:t>"</a:t>
            </a:r>
            <a:r>
              <a:rPr lang="fa-IR" b="1" dirty="0">
                <a:solidFill>
                  <a:srgbClr val="FF0000"/>
                </a:solidFill>
                <a:latin typeface="BNazaninBold"/>
                <a:cs typeface="B Titr" panose="00000700000000000000" pitchFamily="2" charset="-78"/>
              </a:rPr>
              <a:t>: </a:t>
            </a:r>
            <a:endParaRPr lang="en-US" dirty="0">
              <a:solidFill>
                <a:srgbClr val="FF0000"/>
              </a:solidFill>
            </a:endParaRPr>
          </a:p>
        </p:txBody>
      </p:sp>
      <p:sp>
        <p:nvSpPr>
          <p:cNvPr id="3" name="Content Placeholder 2">
            <a:extLst>
              <a:ext uri="{FF2B5EF4-FFF2-40B4-BE49-F238E27FC236}">
                <a16:creationId xmlns:a16="http://schemas.microsoft.com/office/drawing/2014/main" id="{F44E5424-0BD0-0E34-531A-BC45F7C43743}"/>
              </a:ext>
            </a:extLst>
          </p:cNvPr>
          <p:cNvSpPr>
            <a:spLocks noGrp="1"/>
          </p:cNvSpPr>
          <p:nvPr>
            <p:ph idx="1"/>
          </p:nvPr>
        </p:nvSpPr>
        <p:spPr>
          <a:xfrm>
            <a:off x="179512" y="2160590"/>
            <a:ext cx="6777801" cy="4580778"/>
          </a:xfrm>
        </p:spPr>
        <p:txBody>
          <a:bodyPr>
            <a:normAutofit/>
          </a:bodyPr>
          <a:lstStyle/>
          <a:p>
            <a:pPr algn="just" rtl="1"/>
            <a:r>
              <a:rPr lang="fa-IR" sz="2800" b="0" i="0" u="none" strike="noStrike" baseline="0" dirty="0">
                <a:latin typeface="BNazanin"/>
                <a:cs typeface="B Titr" panose="00000700000000000000" pitchFamily="2" charset="-78"/>
              </a:rPr>
              <a:t>کودکان با نتیجه </a:t>
            </a:r>
            <a:r>
              <a:rPr lang="fa-IR" sz="2800" b="0" i="0" u="none" strike="noStrike" baseline="0" dirty="0">
                <a:latin typeface="Cambria" panose="02040503050406030204" pitchFamily="18" charset="0"/>
                <a:cs typeface="B Titr" panose="00000700000000000000" pitchFamily="2" charset="-78"/>
              </a:rPr>
              <a:t>"</a:t>
            </a:r>
            <a:r>
              <a:rPr lang="fa-IR" sz="2800" b="0" i="0" u="none" strike="noStrike" baseline="0" dirty="0">
                <a:latin typeface="BNazanin"/>
                <a:cs typeface="B Titr" panose="00000700000000000000" pitchFamily="2" charset="-78"/>
              </a:rPr>
              <a:t>ارجاع</a:t>
            </a:r>
            <a:r>
              <a:rPr lang="fa-IR" sz="2800" b="0" i="0" u="none" strike="noStrike" baseline="0" dirty="0">
                <a:latin typeface="Cambria" panose="02040503050406030204" pitchFamily="18" charset="0"/>
                <a:cs typeface="B Titr" panose="00000700000000000000" pitchFamily="2" charset="-78"/>
              </a:rPr>
              <a:t>" </a:t>
            </a:r>
            <a:r>
              <a:rPr lang="fa-IR" sz="2800" b="0" i="0" u="none" strike="noStrike" baseline="0" dirty="0">
                <a:latin typeface="BNazanin"/>
                <a:cs typeface="B Titr" panose="00000700000000000000" pitchFamily="2" charset="-78"/>
              </a:rPr>
              <a:t>از غربالگری شنوایی باید توسط مراقب سلامت، پس از ثبت در سامانه</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پرونده الکترونیک، به پزشک مرکز بهداشتی ارجاع شده تا پس از معاینه کودک در اسرع وقت برای اجرای اقدامات تشخیصی و</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مداخله های درمانی توانبخشی به متخصص گوش، گلو، بینی، و برای انجام آزمایشات تشخیصی کامل شنوایی به واحد شنوایی</a:t>
            </a:r>
            <a:r>
              <a:rPr lang="en-US" sz="2800" b="0" i="0" u="none" strike="noStrike" baseline="0" dirty="0">
                <a:latin typeface="BNazanin"/>
                <a:cs typeface="B Titr" panose="00000700000000000000" pitchFamily="2" charset="-78"/>
              </a:rPr>
              <a:t> </a:t>
            </a:r>
            <a:r>
              <a:rPr lang="fa-IR" sz="2800" b="0" i="0" u="none" strike="noStrike" baseline="0" dirty="0">
                <a:latin typeface="BNazanin"/>
                <a:cs typeface="B Titr" panose="00000700000000000000" pitchFamily="2" charset="-78"/>
              </a:rPr>
              <a:t>شناسی تشخیصی ارجاع و پیگیری شود.</a:t>
            </a:r>
            <a:endParaRPr lang="en-US" sz="2800" dirty="0">
              <a:cs typeface="B Titr" panose="00000700000000000000" pitchFamily="2" charset="-78"/>
            </a:endParaRPr>
          </a:p>
        </p:txBody>
      </p:sp>
    </p:spTree>
    <p:extLst>
      <p:ext uri="{BB962C8B-B14F-4D97-AF65-F5344CB8AC3E}">
        <p14:creationId xmlns:p14="http://schemas.microsoft.com/office/powerpoint/2010/main" val="2185511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FE17-2476-3728-0171-14D040FD6255}"/>
              </a:ext>
            </a:extLst>
          </p:cNvPr>
          <p:cNvSpPr>
            <a:spLocks noGrp="1"/>
          </p:cNvSpPr>
          <p:nvPr>
            <p:ph type="title"/>
          </p:nvPr>
        </p:nvSpPr>
        <p:spPr>
          <a:xfrm>
            <a:off x="609599" y="116632"/>
            <a:ext cx="6347713" cy="648072"/>
          </a:xfrm>
        </p:spPr>
        <p:txBody>
          <a:bodyPr/>
          <a:lstStyle/>
          <a:p>
            <a:pPr algn="ctr"/>
            <a:r>
              <a:rPr lang="fa-IR" b="1" dirty="0">
                <a:solidFill>
                  <a:srgbClr val="FF0000"/>
                </a:solidFill>
                <a:latin typeface="BNazaninBold"/>
                <a:cs typeface="B Titr" panose="00000700000000000000" pitchFamily="2" charset="-78"/>
              </a:rPr>
              <a:t>علائم هشدار</a:t>
            </a:r>
            <a:r>
              <a:rPr lang="fa-IR" b="1" dirty="0">
                <a:solidFill>
                  <a:srgbClr val="FF0000"/>
                </a:solidFill>
                <a:latin typeface="Cambria-Bold"/>
                <a:cs typeface="B Titr" panose="00000700000000000000" pitchFamily="2" charset="-78"/>
              </a:rPr>
              <a:t>"</a:t>
            </a:r>
            <a:r>
              <a:rPr lang="fa-IR" b="1" dirty="0">
                <a:solidFill>
                  <a:srgbClr val="FF0000"/>
                </a:solidFill>
                <a:latin typeface="BNazaninBold"/>
                <a:cs typeface="B Titr" panose="00000700000000000000" pitchFamily="2" charset="-78"/>
              </a:rPr>
              <a:t>: </a:t>
            </a:r>
            <a:endParaRPr lang="en-US" dirty="0">
              <a:solidFill>
                <a:srgbClr val="FF0000"/>
              </a:solidFill>
            </a:endParaRPr>
          </a:p>
        </p:txBody>
      </p:sp>
      <p:sp>
        <p:nvSpPr>
          <p:cNvPr id="3" name="Content Placeholder 2">
            <a:extLst>
              <a:ext uri="{FF2B5EF4-FFF2-40B4-BE49-F238E27FC236}">
                <a16:creationId xmlns:a16="http://schemas.microsoft.com/office/drawing/2014/main" id="{A8D3EF4B-01BC-17ED-C601-32C33344FCBA}"/>
              </a:ext>
            </a:extLst>
          </p:cNvPr>
          <p:cNvSpPr>
            <a:spLocks noGrp="1"/>
          </p:cNvSpPr>
          <p:nvPr>
            <p:ph idx="1"/>
          </p:nvPr>
        </p:nvSpPr>
        <p:spPr>
          <a:xfrm>
            <a:off x="0" y="1124744"/>
            <a:ext cx="7452320" cy="5733256"/>
          </a:xfrm>
        </p:spPr>
        <p:txBody>
          <a:bodyPr>
            <a:normAutofit/>
          </a:bodyPr>
          <a:lstStyle/>
          <a:p>
            <a:pPr algn="just" rtl="1"/>
            <a:r>
              <a:rPr lang="fa-IR" sz="2400" b="0" i="0" u="none" strike="noStrike" baseline="0" dirty="0">
                <a:latin typeface="BNazanin"/>
                <a:cs typeface="B Titr" panose="00000700000000000000" pitchFamily="2" charset="-78"/>
              </a:rPr>
              <a:t>کودکانی که پس از غربالگری گوش و شنوایی "</a:t>
            </a:r>
            <a:r>
              <a:rPr lang="fa-IR" sz="2400" dirty="0">
                <a:latin typeface="BNazanin"/>
                <a:cs typeface="B Titr" panose="00000700000000000000" pitchFamily="2" charset="-78"/>
              </a:rPr>
              <a:t>علائم </a:t>
            </a:r>
            <a:r>
              <a:rPr lang="fa-IR" sz="2400" b="0" i="0" u="none" strike="noStrike" baseline="0" dirty="0">
                <a:latin typeface="BNazanin"/>
                <a:cs typeface="B Titr" panose="00000700000000000000" pitchFamily="2" charset="-78"/>
              </a:rPr>
              <a:t>هشدار"دریافت می کنند، صر فنظر از نتیجه غربالگری، باید برای ارزیابی بیشتر ارجاع داده شوند. در این زمینه طبق بوکلت کودک ناخوش باید عمل شود. هشدارهای پرچم قرمز عبارتند از:</a:t>
            </a:r>
          </a:p>
          <a:p>
            <a:pPr algn="r" rtl="1"/>
            <a:r>
              <a:rPr lang="fa-IR" sz="2400" b="0" i="0" u="none" strike="noStrike" baseline="0" dirty="0">
                <a:latin typeface="BNazanin"/>
              </a:rPr>
              <a:t> </a:t>
            </a:r>
            <a:r>
              <a:rPr lang="fa-IR" sz="2400" b="0" i="0" u="none" strike="noStrike" baseline="0" dirty="0">
                <a:latin typeface="BNazanin"/>
                <a:cs typeface="B Titr" panose="00000700000000000000" pitchFamily="2" charset="-78"/>
              </a:rPr>
              <a:t>ابراز نگرانی والدین/مراقب یا معلم در مورد وضعیت سلامت شنوایی کودک، تاخیر در وضعیت تکامل گفتار و زبان،</a:t>
            </a:r>
          </a:p>
          <a:p>
            <a:pPr algn="r" rtl="1"/>
            <a:r>
              <a:rPr lang="fa-IR" sz="2400" b="0" i="0" u="none" strike="noStrike" baseline="0" dirty="0">
                <a:latin typeface="BNazanin"/>
                <a:cs typeface="B Titr" panose="00000700000000000000" pitchFamily="2" charset="-78"/>
              </a:rPr>
              <a:t>بی توجهی، مشکلات یادگیری یا هر گونه مشکل گوش ( بدون توجه به نتایج آزمایش کودک)</a:t>
            </a:r>
          </a:p>
          <a:p>
            <a:pPr algn="just" rtl="1"/>
            <a:r>
              <a:rPr lang="fa-IR" sz="2400" b="0" i="0" u="none" strike="noStrike" baseline="0" dirty="0">
                <a:latin typeface="BNazanin"/>
                <a:cs typeface="B Titr" panose="00000700000000000000" pitchFamily="2" charset="-78"/>
              </a:rPr>
              <a:t>وجود ترشحات از گوش؛ اگر ترشحات گوش بدبو باشد، کودک باید بصورت اورژانس ارجاع فوری گردد.</a:t>
            </a:r>
          </a:p>
          <a:p>
            <a:pPr algn="just" rtl="1"/>
            <a:r>
              <a:rPr lang="fa-IR" sz="2400" b="0" i="0" u="none" strike="noStrike" baseline="0" dirty="0">
                <a:latin typeface="BNazanin"/>
                <a:cs typeface="B Titr" panose="00000700000000000000" pitchFamily="2" charset="-78"/>
              </a:rPr>
              <a:t>وجود قرمزی و تورم دردناک در پشت گوش (ماستوئید)؛ و</a:t>
            </a:r>
          </a:p>
          <a:p>
            <a:pPr algn="just" rtl="1"/>
            <a:r>
              <a:rPr lang="fa-IR" sz="2400" b="0" i="0" u="none" strike="noStrike" baseline="0" dirty="0">
                <a:latin typeface="BNazanin"/>
                <a:cs typeface="B Titr" panose="00000700000000000000" pitchFamily="2" charset="-78"/>
              </a:rPr>
              <a:t>وجود درد حاد در گوش یا اطراف آن.</a:t>
            </a:r>
            <a:endParaRPr lang="en-US" sz="2400" dirty="0">
              <a:cs typeface="B Titr" panose="00000700000000000000" pitchFamily="2" charset="-78"/>
            </a:endParaRPr>
          </a:p>
        </p:txBody>
      </p:sp>
    </p:spTree>
    <p:extLst>
      <p:ext uri="{BB962C8B-B14F-4D97-AF65-F5344CB8AC3E}">
        <p14:creationId xmlns:p14="http://schemas.microsoft.com/office/powerpoint/2010/main" val="3856181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77DB-D508-6FBB-BB39-F9D0BDD990AA}"/>
              </a:ext>
            </a:extLst>
          </p:cNvPr>
          <p:cNvSpPr>
            <a:spLocks noGrp="1"/>
          </p:cNvSpPr>
          <p:nvPr>
            <p:ph type="title"/>
          </p:nvPr>
        </p:nvSpPr>
        <p:spPr>
          <a:xfrm>
            <a:off x="179513" y="188640"/>
            <a:ext cx="6777800" cy="792088"/>
          </a:xfrm>
        </p:spPr>
        <p:txBody>
          <a:bodyPr>
            <a:normAutofit fontScale="90000"/>
          </a:bodyPr>
          <a:lstStyle/>
          <a:p>
            <a:pPr algn="ctr" rtl="1"/>
            <a:r>
              <a:rPr lang="fa-IR" sz="2800" b="0" i="0" u="none" strike="noStrike" baseline="0" dirty="0">
                <a:solidFill>
                  <a:srgbClr val="FF0000"/>
                </a:solidFill>
                <a:latin typeface="TimesNewRomanPSMT"/>
                <a:cs typeface="B Titr" panose="00000700000000000000" pitchFamily="2" charset="-78"/>
              </a:rPr>
              <a:t> </a:t>
            </a:r>
            <a:r>
              <a:rPr lang="fa-IR" sz="2800" b="1" i="0" u="none" strike="noStrike" baseline="0" dirty="0">
                <a:solidFill>
                  <a:srgbClr val="FF0000"/>
                </a:solidFill>
                <a:latin typeface="BNazaninBold"/>
                <a:cs typeface="B Titr" panose="00000700000000000000" pitchFamily="2" charset="-78"/>
              </a:rPr>
              <a:t>اگر نتیجه تست غربالگری کودک ارجاع بود، چه باید کرد </a:t>
            </a:r>
            <a:endParaRPr lang="en-US"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99E3E653-6AF5-620E-F260-B125356797E7}"/>
              </a:ext>
            </a:extLst>
          </p:cNvPr>
          <p:cNvSpPr>
            <a:spLocks noGrp="1"/>
          </p:cNvSpPr>
          <p:nvPr>
            <p:ph idx="1"/>
          </p:nvPr>
        </p:nvSpPr>
        <p:spPr>
          <a:xfrm>
            <a:off x="179513" y="980728"/>
            <a:ext cx="6777800" cy="5060635"/>
          </a:xfrm>
        </p:spPr>
        <p:txBody>
          <a:bodyPr>
            <a:noAutofit/>
          </a:bodyPr>
          <a:lstStyle/>
          <a:p>
            <a:pPr algn="just" rtl="1"/>
            <a:r>
              <a:rPr lang="fa-IR" sz="2000" b="0" i="0" u="none" strike="noStrike" baseline="0" dirty="0">
                <a:latin typeface="TimesNewRomanPSMT"/>
                <a:cs typeface="B Titr" panose="00000700000000000000" pitchFamily="2" charset="-78"/>
              </a:rPr>
              <a:t> </a:t>
            </a:r>
            <a:r>
              <a:rPr lang="fa-IR" sz="2000" b="0" i="0" u="none" strike="noStrike" baseline="0" dirty="0">
                <a:latin typeface="BNazanin"/>
                <a:cs typeface="B Titr" panose="00000700000000000000" pitchFamily="2" charset="-78"/>
              </a:rPr>
              <a:t>برای این موضوع دو حالت وجود</a:t>
            </a:r>
            <a:r>
              <a:rPr lang="en-US" sz="2000" dirty="0">
                <a:latin typeface="BNazanin"/>
                <a:cs typeface="B Titr" panose="00000700000000000000" pitchFamily="2" charset="-78"/>
              </a:rPr>
              <a:t> </a:t>
            </a:r>
            <a:r>
              <a:rPr lang="fa-IR" sz="2000" b="0" i="0" u="none" strike="noStrike" baseline="0" dirty="0">
                <a:latin typeface="BNazanin"/>
                <a:cs typeface="B Titr" panose="00000700000000000000" pitchFamily="2" charset="-78"/>
              </a:rPr>
              <a:t>دارد :</a:t>
            </a:r>
          </a:p>
          <a:p>
            <a:pPr algn="just" rtl="1"/>
            <a:r>
              <a:rPr lang="fa-IR" sz="2000" b="0" i="0" u="none" strike="noStrike" baseline="0" dirty="0">
                <a:latin typeface="BNazanin"/>
                <a:cs typeface="B Titr" panose="00000700000000000000" pitchFamily="2" charset="-78"/>
              </a:rPr>
              <a:t>الف</a:t>
            </a:r>
            <a:r>
              <a:rPr lang="en-US" sz="2000" b="0" i="0" u="none" strike="noStrike" baseline="0" dirty="0">
                <a:latin typeface="BNazanin"/>
                <a:cs typeface="B Titr" panose="00000700000000000000" pitchFamily="2" charset="-78"/>
              </a:rPr>
              <a:t>: </a:t>
            </a:r>
            <a:r>
              <a:rPr lang="fa-IR" sz="2000" b="0" i="0" u="none" strike="noStrike" baseline="0" dirty="0">
                <a:latin typeface="BNazanin"/>
                <a:cs typeface="B Titr" panose="00000700000000000000" pitchFamily="2" charset="-78"/>
              </a:rPr>
              <a:t>وجود جرم یا عفونت پردۀ صماخ </a:t>
            </a:r>
            <a:endParaRPr lang="en-US" sz="2000" b="0" i="0" u="none" strike="noStrike" baseline="0" dirty="0">
              <a:latin typeface="BNazanin"/>
              <a:cs typeface="B Titr" panose="00000700000000000000" pitchFamily="2" charset="-78"/>
            </a:endParaRPr>
          </a:p>
          <a:p>
            <a:pPr algn="just" rtl="1"/>
            <a:r>
              <a:rPr lang="fa-IR" sz="2000" b="0" i="0" u="none" strike="noStrike" baseline="0" dirty="0">
                <a:latin typeface="BNazanin"/>
                <a:cs typeface="B Titr" panose="00000700000000000000" pitchFamily="2" charset="-78"/>
              </a:rPr>
              <a:t>ب </a:t>
            </a:r>
            <a:r>
              <a:rPr lang="en-US" sz="2000" b="0" i="0" u="none" strike="noStrike" baseline="0" dirty="0">
                <a:latin typeface="BNazanin"/>
                <a:cs typeface="B Titr" panose="00000700000000000000" pitchFamily="2" charset="-78"/>
              </a:rPr>
              <a:t>:</a:t>
            </a:r>
            <a:r>
              <a:rPr lang="fa-IR" sz="2000" b="0" i="0" u="none" strike="noStrike" baseline="0" dirty="0">
                <a:latin typeface="BNazanin"/>
                <a:cs typeface="B Titr" panose="00000700000000000000" pitchFamily="2" charset="-78"/>
              </a:rPr>
              <a:t>هنگامی که نتیجه تست غربال در یک یا هر دو گوش ارجاع باشد ضمن</a:t>
            </a:r>
            <a:r>
              <a:rPr lang="en-US" sz="2000" dirty="0">
                <a:latin typeface="BNazanin"/>
                <a:cs typeface="B Titr" panose="00000700000000000000" pitchFamily="2" charset="-78"/>
              </a:rPr>
              <a:t> </a:t>
            </a:r>
            <a:r>
              <a:rPr lang="fa-IR" sz="2000" b="0" i="0" u="none" strike="noStrike" baseline="0" dirty="0">
                <a:latin typeface="BNazanin"/>
                <a:cs typeface="B Titr" panose="00000700000000000000" pitchFamily="2" charset="-78"/>
              </a:rPr>
              <a:t>ثبت در پرونده کودک برگه ارجاع را به والدین ارائه داده و پیگیریهای بعدی را انجام دهید.</a:t>
            </a:r>
          </a:p>
          <a:p>
            <a:pPr algn="just" rtl="1"/>
            <a:r>
              <a:rPr lang="fa-IR" sz="2000" b="1" i="0" u="none" strike="noStrike" baseline="0" dirty="0">
                <a:latin typeface="BNazaninBold"/>
                <a:cs typeface="B Titr" panose="00000700000000000000" pitchFamily="2" charset="-78"/>
              </a:rPr>
              <a:t>در صورت ناکامل شدن تست به جهت ترس، گریه، خرابی دستگاه، ... به صورت زیر عمل</a:t>
            </a:r>
            <a:r>
              <a:rPr lang="en-US" sz="2000" b="1" i="0" u="none" strike="noStrike" baseline="0" dirty="0">
                <a:latin typeface="BNazaninBold"/>
                <a:cs typeface="B Titr" panose="00000700000000000000" pitchFamily="2" charset="-78"/>
              </a:rPr>
              <a:t> </a:t>
            </a:r>
            <a:r>
              <a:rPr lang="fa-IR" sz="2000" b="1" i="0" u="none" strike="noStrike" baseline="0" dirty="0">
                <a:latin typeface="BNazaninBold"/>
                <a:cs typeface="B Titr" panose="00000700000000000000" pitchFamily="2" charset="-78"/>
              </a:rPr>
              <a:t>شود </a:t>
            </a:r>
            <a:r>
              <a:rPr lang="fa-IR" sz="2000" b="0" i="0" u="none" strike="noStrike" baseline="0" dirty="0">
                <a:latin typeface="BNazanin"/>
                <a:cs typeface="B Titr" panose="00000700000000000000" pitchFamily="2" charset="-78"/>
              </a:rPr>
              <a:t>:</a:t>
            </a:r>
          </a:p>
          <a:p>
            <a:pPr algn="just" rtl="1"/>
            <a:r>
              <a:rPr lang="fa-IR" sz="2000" b="0" i="0" u="none" strike="noStrike" baseline="0" dirty="0">
                <a:latin typeface="BNazanin"/>
                <a:cs typeface="B Titr" panose="00000700000000000000" pitchFamily="2" charset="-78"/>
              </a:rPr>
              <a:t>الف</a:t>
            </a:r>
            <a:r>
              <a:rPr lang="en-US" sz="2000" dirty="0">
                <a:latin typeface="BNazanin"/>
                <a:cs typeface="B Titr" panose="00000700000000000000" pitchFamily="2" charset="-78"/>
              </a:rPr>
              <a:t>:</a:t>
            </a:r>
            <a:r>
              <a:rPr lang="fa-IR" sz="2000" b="0" i="0" u="none" strike="noStrike" baseline="0" dirty="0">
                <a:latin typeface="BNazanin"/>
                <a:cs typeface="B Titr" panose="00000700000000000000" pitchFamily="2" charset="-78"/>
              </a:rPr>
              <a:t> پس از رفع عیوب فوق تا زمانی که در مکان غربالگری حضور دارید مجدداً کودک را تست نمایید و نتایج</a:t>
            </a:r>
            <a:r>
              <a:rPr lang="en-US" sz="2000" dirty="0">
                <a:latin typeface="BNazanin"/>
                <a:cs typeface="B Titr" panose="00000700000000000000" pitchFamily="2" charset="-78"/>
              </a:rPr>
              <a:t> </a:t>
            </a:r>
            <a:r>
              <a:rPr lang="fa-IR" sz="2000" b="0" i="0" u="none" strike="noStrike" baseline="0" dirty="0">
                <a:latin typeface="BNazanin"/>
                <a:cs typeface="B Titr" panose="00000700000000000000" pitchFamily="2" charset="-78"/>
              </a:rPr>
              <a:t>ثبت شود.</a:t>
            </a:r>
          </a:p>
          <a:p>
            <a:pPr algn="just" rtl="1"/>
            <a:r>
              <a:rPr lang="fa-IR" sz="2000" b="0" i="0" u="none" strike="noStrike" baseline="0" dirty="0">
                <a:latin typeface="BNazanin"/>
                <a:cs typeface="B Titr" panose="00000700000000000000" pitchFamily="2" charset="-78"/>
              </a:rPr>
              <a:t>ب</a:t>
            </a:r>
            <a:r>
              <a:rPr lang="en-US" sz="2000" b="0" i="0" u="none" strike="noStrike" baseline="0" dirty="0">
                <a:latin typeface="BNazanin"/>
                <a:cs typeface="B Titr" panose="00000700000000000000" pitchFamily="2" charset="-78"/>
              </a:rPr>
              <a:t>:</a:t>
            </a:r>
            <a:r>
              <a:rPr lang="fa-IR" sz="2000" b="0" i="0" u="none" strike="noStrike" baseline="0" dirty="0">
                <a:latin typeface="BNazanin"/>
                <a:cs typeface="B Titr" panose="00000700000000000000" pitchFamily="2" charset="-78"/>
              </a:rPr>
              <a:t>هرگاه به هر دلیلی نتوانستید کودک را تست کنید نتیجه مربوط به کودک ناکامل ثبت شود و او را با فرم</a:t>
            </a:r>
            <a:r>
              <a:rPr lang="en-US" sz="2000" dirty="0">
                <a:latin typeface="BNazanin"/>
                <a:cs typeface="B Titr" panose="00000700000000000000" pitchFamily="2" charset="-78"/>
              </a:rPr>
              <a:t> </a:t>
            </a:r>
            <a:r>
              <a:rPr lang="fa-IR" sz="2000" b="0" i="0" u="none" strike="noStrike" baseline="0" dirty="0">
                <a:latin typeface="BNazanin"/>
                <a:cs typeface="B Titr" panose="00000700000000000000" pitchFamily="2" charset="-78"/>
              </a:rPr>
              <a:t>مخصوص به مرکز تشخیص ارجاع نمایید.</a:t>
            </a:r>
            <a:endParaRPr lang="en-US" sz="2000" dirty="0">
              <a:cs typeface="B Titr" panose="00000700000000000000" pitchFamily="2" charset="-78"/>
            </a:endParaRPr>
          </a:p>
        </p:txBody>
      </p:sp>
    </p:spTree>
    <p:extLst>
      <p:ext uri="{BB962C8B-B14F-4D97-AF65-F5344CB8AC3E}">
        <p14:creationId xmlns:p14="http://schemas.microsoft.com/office/powerpoint/2010/main" val="3733963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CC8C-76B3-10AE-0DAA-2203B549C968}"/>
              </a:ext>
            </a:extLst>
          </p:cNvPr>
          <p:cNvSpPr>
            <a:spLocks noGrp="1"/>
          </p:cNvSpPr>
          <p:nvPr>
            <p:ph type="title"/>
          </p:nvPr>
        </p:nvSpPr>
        <p:spPr/>
        <p:txBody>
          <a:bodyPr>
            <a:normAutofit/>
          </a:bodyPr>
          <a:lstStyle/>
          <a:p>
            <a:pPr algn="ctr" rtl="1"/>
            <a:r>
              <a:rPr lang="fa-IR" sz="2400" b="0" i="0" u="none" strike="noStrike" baseline="0" dirty="0">
                <a:latin typeface="BNazanin"/>
                <a:cs typeface="B Titr" panose="00000700000000000000" pitchFamily="2" charset="-78"/>
              </a:rPr>
              <a:t>نیاز به خدمات و مداخلات مناسب باید بر اساس توصیه پزشک از طریق رویکرد شخص محور، با در نظر گرفتن موارد زیر باشد</a:t>
            </a:r>
            <a:r>
              <a:rPr lang="fa-IR" sz="2400" b="0" i="0" u="none" strike="noStrike" baseline="0" dirty="0">
                <a:latin typeface="Times New Roman" panose="02020603050405020304" pitchFamily="18" charset="0"/>
                <a:cs typeface="B Titr" panose="00000700000000000000" pitchFamily="2" charset="-78"/>
              </a:rPr>
              <a:t>:</a:t>
            </a:r>
            <a:endParaRPr lang="en-US" sz="2400" dirty="0">
              <a:cs typeface="B Titr" panose="00000700000000000000" pitchFamily="2" charset="-78"/>
            </a:endParaRPr>
          </a:p>
        </p:txBody>
      </p:sp>
      <p:sp>
        <p:nvSpPr>
          <p:cNvPr id="3" name="Content Placeholder 2">
            <a:extLst>
              <a:ext uri="{FF2B5EF4-FFF2-40B4-BE49-F238E27FC236}">
                <a16:creationId xmlns:a16="http://schemas.microsoft.com/office/drawing/2014/main" id="{8979C2D7-0BF0-5A5B-609F-25BF9BFAF372}"/>
              </a:ext>
            </a:extLst>
          </p:cNvPr>
          <p:cNvSpPr>
            <a:spLocks noGrp="1"/>
          </p:cNvSpPr>
          <p:nvPr>
            <p:ph idx="1"/>
          </p:nvPr>
        </p:nvSpPr>
        <p:spPr/>
        <p:txBody>
          <a:bodyPr>
            <a:normAutofit/>
          </a:bodyPr>
          <a:lstStyle/>
          <a:p>
            <a:pPr algn="just" rtl="1"/>
            <a:r>
              <a:rPr lang="fa-IR" sz="1800" b="0" i="0" u="none" strike="noStrike" baseline="0" dirty="0">
                <a:solidFill>
                  <a:srgbClr val="EE7D31"/>
                </a:solidFill>
                <a:latin typeface="SymbolMT"/>
              </a:rPr>
              <a:t>•</a:t>
            </a:r>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ماهیت و شدت کم شنوایی</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بیماری های گوش و عوارض احتمالی</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بیماری یا بیماری های همراه</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ترجیح خانواده برای نوع مداخله</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منابع در دسترس؛ و</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ملاحظات فرهنگی.</a:t>
            </a:r>
            <a:endParaRPr lang="en-US" sz="2400" dirty="0">
              <a:cs typeface="B Titr" panose="00000700000000000000" pitchFamily="2" charset="-78"/>
            </a:endParaRPr>
          </a:p>
        </p:txBody>
      </p:sp>
    </p:spTree>
    <p:extLst>
      <p:ext uri="{BB962C8B-B14F-4D97-AF65-F5344CB8AC3E}">
        <p14:creationId xmlns:p14="http://schemas.microsoft.com/office/powerpoint/2010/main" val="1963962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EBD2-A262-6D8C-2EB2-C980D0EDB6FF}"/>
              </a:ext>
            </a:extLst>
          </p:cNvPr>
          <p:cNvSpPr>
            <a:spLocks noGrp="1"/>
          </p:cNvSpPr>
          <p:nvPr>
            <p:ph type="title"/>
          </p:nvPr>
        </p:nvSpPr>
        <p:spPr>
          <a:xfrm>
            <a:off x="251520" y="188640"/>
            <a:ext cx="6984775" cy="936104"/>
          </a:xfrm>
        </p:spPr>
        <p:txBody>
          <a:bodyPr>
            <a:normAutofit/>
          </a:bodyPr>
          <a:lstStyle/>
          <a:p>
            <a:pPr algn="ctr" rtl="1"/>
            <a:r>
              <a:rPr lang="fa-IR" sz="2400" b="0" i="0" u="none" strike="noStrike" baseline="0" dirty="0">
                <a:solidFill>
                  <a:srgbClr val="00B050"/>
                </a:solidFill>
                <a:latin typeface="BNazanin"/>
                <a:cs typeface="B Titr" panose="00000700000000000000" pitchFamily="2" charset="-78"/>
              </a:rPr>
              <a:t>طیف خدمات برای اجرای مداخله های درمانی / توانبخشی عبارتند از</a:t>
            </a:r>
            <a:r>
              <a:rPr lang="fa-IR" sz="2400" b="0" i="0" u="none" strike="noStrike" baseline="0" dirty="0">
                <a:solidFill>
                  <a:srgbClr val="00B050"/>
                </a:solidFill>
                <a:latin typeface="Times New Roman" panose="02020603050405020304" pitchFamily="18" charset="0"/>
                <a:cs typeface="B Titr" panose="00000700000000000000" pitchFamily="2" charset="-78"/>
              </a:rPr>
              <a:t>:</a:t>
            </a:r>
            <a:endParaRPr lang="en-US" sz="2400" dirty="0">
              <a:solidFill>
                <a:srgbClr val="00B050"/>
              </a:solidFill>
              <a:cs typeface="B Titr" panose="00000700000000000000" pitchFamily="2" charset="-78"/>
            </a:endParaRPr>
          </a:p>
        </p:txBody>
      </p:sp>
      <p:sp>
        <p:nvSpPr>
          <p:cNvPr id="3" name="Content Placeholder 2">
            <a:extLst>
              <a:ext uri="{FF2B5EF4-FFF2-40B4-BE49-F238E27FC236}">
                <a16:creationId xmlns:a16="http://schemas.microsoft.com/office/drawing/2014/main" id="{2CFC6BBB-B464-899F-15E9-C4A4DC668898}"/>
              </a:ext>
            </a:extLst>
          </p:cNvPr>
          <p:cNvSpPr>
            <a:spLocks noGrp="1"/>
          </p:cNvSpPr>
          <p:nvPr>
            <p:ph idx="1"/>
          </p:nvPr>
        </p:nvSpPr>
        <p:spPr>
          <a:xfrm>
            <a:off x="609598" y="1268760"/>
            <a:ext cx="6842721" cy="5589240"/>
          </a:xfrm>
        </p:spPr>
        <p:txBody>
          <a:bodyPr>
            <a:noAutofit/>
          </a:bodyPr>
          <a:lstStyle/>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مدیریت درمانی بیماری های گوش</a:t>
            </a:r>
            <a:r>
              <a:rPr lang="fa-IR" sz="2400" b="0" i="0" u="none" strike="noStrike" baseline="0" dirty="0">
                <a:solidFill>
                  <a:srgbClr val="000000"/>
                </a:solidFill>
                <a:latin typeface="Times New Roman" panose="02020603050405020304" pitchFamily="18" charset="0"/>
                <a:cs typeface="B Titr" panose="00000700000000000000" pitchFamily="2" charset="-78"/>
              </a:rPr>
              <a:t>.</a:t>
            </a:r>
            <a:endParaRPr lang="fa-IR" sz="2400" b="0" i="0" u="none" strike="noStrike" baseline="0" dirty="0">
              <a:solidFill>
                <a:srgbClr val="EE7D31"/>
              </a:solidFill>
              <a:latin typeface="SymbolMT"/>
              <a:cs typeface="B Titr" panose="00000700000000000000" pitchFamily="2" charset="-78"/>
            </a:endParaRP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جراحی گوش میانی</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000000"/>
                </a:solidFill>
                <a:latin typeface="BNazanin"/>
                <a:cs typeface="B Titr" panose="00000700000000000000" pitchFamily="2" charset="-78"/>
              </a:rPr>
              <a:t>استفاده از فناوری های شنوایی، مانند سمعک، یا سایر دستگاه های قابل کاشت، مانند کاشت گوش میانی یا حلزون</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000000"/>
                </a:solidFill>
                <a:latin typeface="BNazanin"/>
                <a:cs typeface="B Titr" panose="00000700000000000000" pitchFamily="2" charset="-78"/>
              </a:rPr>
              <a:t>استفاده از فن آوری های کمک شنوایی، مانند حلقه های القایی شنوایی، سیستم های مادون قرمز، سیستم</a:t>
            </a:r>
            <a:r>
              <a:rPr lang="en-US" sz="2400" b="0" i="0" u="none" strike="noStrike" baseline="0" dirty="0">
                <a:solidFill>
                  <a:srgbClr val="000000"/>
                </a:solidFill>
                <a:latin typeface="BNazanin"/>
                <a:cs typeface="B Titr" panose="00000700000000000000" pitchFamily="2" charset="-78"/>
              </a:rPr>
              <a:t>FM</a:t>
            </a:r>
            <a:r>
              <a:rPr lang="fa-IR" sz="2400" dirty="0">
                <a:solidFill>
                  <a:srgbClr val="000000"/>
                </a:solidFill>
                <a:latin typeface="BNazanin"/>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یا سیستم های میکروفون از راه دور (تجهیزات با ورودی مستقیم شنوایی)</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روشهای مختلف درمان توانبخشی شنوایی</a:t>
            </a:r>
            <a:r>
              <a:rPr lang="fa-IR" sz="2400" b="0" i="0" u="none" strike="noStrike" baseline="0" dirty="0">
                <a:solidFill>
                  <a:srgbClr val="000000"/>
                </a:solidFill>
                <a:latin typeface="Times New Roman" panose="02020603050405020304" pitchFamily="18" charset="0"/>
                <a:cs typeface="B Titr" panose="00000700000000000000" pitchFamily="2" charset="-78"/>
              </a:rPr>
              <a:t>.</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زبان اشاره و سایر ابزارهای جایگزینی حسی، در صورت لزوم برای مثال استفاده از روش های گفتار خوانی و زبان اشاره دستی</a:t>
            </a:r>
          </a:p>
          <a:p>
            <a:pPr algn="just" rtl="1"/>
            <a:r>
              <a:rPr lang="fa-IR" sz="2400" b="0" i="0" u="none" strike="noStrike" baseline="0" dirty="0">
                <a:solidFill>
                  <a:srgbClr val="EE7D31"/>
                </a:solidFill>
                <a:latin typeface="SymbolMT"/>
                <a:cs typeface="B Titr" panose="00000700000000000000" pitchFamily="2" charset="-78"/>
              </a:rPr>
              <a:t>• </a:t>
            </a:r>
            <a:r>
              <a:rPr lang="fa-IR" sz="2400" b="0" i="0" u="none" strike="noStrike" baseline="0" dirty="0">
                <a:solidFill>
                  <a:srgbClr val="000000"/>
                </a:solidFill>
                <a:latin typeface="BNazanin"/>
                <a:cs typeface="B Titr" panose="00000700000000000000" pitchFamily="2" charset="-78"/>
              </a:rPr>
              <a:t>خدمات زیرنویس.</a:t>
            </a:r>
            <a:endParaRPr lang="en-US" sz="2400" dirty="0">
              <a:cs typeface="B Titr" panose="00000700000000000000" pitchFamily="2" charset="-78"/>
            </a:endParaRPr>
          </a:p>
        </p:txBody>
      </p:sp>
    </p:spTree>
    <p:extLst>
      <p:ext uri="{BB962C8B-B14F-4D97-AF65-F5344CB8AC3E}">
        <p14:creationId xmlns:p14="http://schemas.microsoft.com/office/powerpoint/2010/main" val="3026448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lstStyle/>
          <a:p>
            <a:pPr algn="ctr"/>
            <a:r>
              <a:rPr lang="fa-IR" b="1" dirty="0">
                <a:cs typeface="B Zar" panose="00000400000000000000" pitchFamily="2" charset="-78"/>
              </a:rPr>
              <a:t>مقایسه آمار ایران و گیلان</a:t>
            </a:r>
            <a:endParaRPr lang="en-US" b="1" dirty="0">
              <a:cs typeface="B Za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14109"/>
            <a:ext cx="6696744" cy="3858797"/>
          </a:xfrm>
        </p:spPr>
      </p:pic>
    </p:spTree>
    <p:extLst>
      <p:ext uri="{BB962C8B-B14F-4D97-AF65-F5344CB8AC3E}">
        <p14:creationId xmlns:p14="http://schemas.microsoft.com/office/powerpoint/2010/main" val="2293916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E41BA-CF0E-0349-54D3-E7305B39CB80}"/>
              </a:ext>
            </a:extLst>
          </p:cNvPr>
          <p:cNvSpPr>
            <a:spLocks noGrp="1"/>
          </p:cNvSpPr>
          <p:nvPr>
            <p:ph idx="1"/>
          </p:nvPr>
        </p:nvSpPr>
        <p:spPr>
          <a:xfrm>
            <a:off x="0" y="980728"/>
            <a:ext cx="7524327" cy="5877272"/>
          </a:xfrm>
        </p:spPr>
        <p:txBody>
          <a:bodyPr>
            <a:normAutofit/>
          </a:bodyPr>
          <a:lstStyle/>
          <a:p>
            <a:pPr algn="just" rtl="1"/>
            <a:r>
              <a:rPr lang="fa-IR" sz="2000" dirty="0">
                <a:cs typeface="B Titr" panose="00000700000000000000" pitchFamily="2" charset="-78"/>
              </a:rPr>
              <a:t>نرخ پوشش غربالگری شنوایی در ایران=90/5%  </a:t>
            </a:r>
            <a:r>
              <a:rPr lang="fa-IR" sz="2000" b="1" dirty="0">
                <a:cs typeface="B Zar" panose="00000400000000000000" pitchFamily="2" charset="-78"/>
              </a:rPr>
              <a:t>گیلان=95/8%</a:t>
            </a:r>
          </a:p>
          <a:p>
            <a:pPr algn="just" rtl="1"/>
            <a:endParaRPr lang="fa-IR" sz="2000" b="1" dirty="0">
              <a:cs typeface="B Zar" panose="00000400000000000000" pitchFamily="2" charset="-78"/>
            </a:endParaRPr>
          </a:p>
          <a:p>
            <a:pPr algn="just" rtl="1"/>
            <a:endParaRPr lang="fa-IR" sz="2000" b="1" dirty="0">
              <a:cs typeface="B Zar" panose="00000400000000000000" pitchFamily="2" charset="-78"/>
            </a:endParaRPr>
          </a:p>
          <a:p>
            <a:pPr algn="just" rtl="1"/>
            <a:r>
              <a:rPr lang="fa-IR" sz="2000" dirty="0">
                <a:cs typeface="B Titr" panose="00000700000000000000" pitchFamily="2" charset="-78"/>
              </a:rPr>
              <a:t>نرخ بروز قطعی آسیب شنوایی در هر 1000 تولد زنده=3/4</a:t>
            </a:r>
            <a:r>
              <a:rPr lang="fa-IR" sz="2400" dirty="0">
                <a:cs typeface="B Titr" panose="00000700000000000000" pitchFamily="2" charset="-78"/>
              </a:rPr>
              <a:t>  </a:t>
            </a:r>
            <a:r>
              <a:rPr lang="fa-IR" sz="2000" dirty="0">
                <a:cs typeface="B Zar" panose="00000400000000000000" pitchFamily="2" charset="-78"/>
              </a:rPr>
              <a:t>گیلان =1/3</a:t>
            </a:r>
          </a:p>
          <a:p>
            <a:pPr algn="just" rtl="1"/>
            <a:endParaRPr lang="fa-IR" sz="2000" dirty="0">
              <a:cs typeface="B Zar" panose="00000400000000000000" pitchFamily="2" charset="-78"/>
            </a:endParaRPr>
          </a:p>
          <a:p>
            <a:pPr algn="just" rtl="1"/>
            <a:endParaRPr lang="fa-IR" sz="2000" dirty="0">
              <a:cs typeface="B Zar" panose="00000400000000000000" pitchFamily="2" charset="-78"/>
            </a:endParaRPr>
          </a:p>
          <a:p>
            <a:pPr algn="r" rtl="1"/>
            <a:r>
              <a:rPr lang="fa-IR" sz="2000" dirty="0">
                <a:cs typeface="B Titr" panose="00000700000000000000" pitchFamily="2" charset="-78"/>
              </a:rPr>
              <a:t>نرخ پوشش </a:t>
            </a:r>
            <a:r>
              <a:rPr lang="fa-IR" sz="2000" dirty="0">
                <a:solidFill>
                  <a:srgbClr val="FF0000"/>
                </a:solidFill>
                <a:cs typeface="B Titr" panose="00000700000000000000" pitchFamily="2" charset="-78"/>
              </a:rPr>
              <a:t>مداخله درمان </a:t>
            </a:r>
            <a:r>
              <a:rPr lang="fa-IR" sz="2000" dirty="0">
                <a:cs typeface="B Titr" panose="00000700000000000000" pitchFamily="2" charset="-78"/>
              </a:rPr>
              <a:t>در ایران=37/36% </a:t>
            </a:r>
            <a:r>
              <a:rPr lang="fa-IR" sz="2400" dirty="0">
                <a:cs typeface="B Zar" panose="00000400000000000000" pitchFamily="2" charset="-78"/>
              </a:rPr>
              <a:t>گیلان=17/2% </a:t>
            </a:r>
          </a:p>
          <a:p>
            <a:pPr algn="r" rtl="1"/>
            <a:r>
              <a:rPr lang="fa-IR" sz="2400" dirty="0">
                <a:cs typeface="B Zar" panose="00000400000000000000" pitchFamily="2" charset="-78"/>
              </a:rPr>
              <a:t>( ماهنوز در کشور افرادی را داریم که خودشان سرویس و درمان نمی خواهند این یعنی عدم آگاهی این یعنی آموزش ناکافی یعنی باورهای غلط و  ...)</a:t>
            </a:r>
          </a:p>
        </p:txBody>
      </p:sp>
    </p:spTree>
    <p:extLst>
      <p:ext uri="{BB962C8B-B14F-4D97-AF65-F5344CB8AC3E}">
        <p14:creationId xmlns:p14="http://schemas.microsoft.com/office/powerpoint/2010/main" val="311064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B217-FD81-242D-81A1-750E693975B1}"/>
              </a:ext>
            </a:extLst>
          </p:cNvPr>
          <p:cNvSpPr>
            <a:spLocks noGrp="1"/>
          </p:cNvSpPr>
          <p:nvPr>
            <p:ph type="title"/>
          </p:nvPr>
        </p:nvSpPr>
        <p:spPr>
          <a:xfrm>
            <a:off x="609599" y="609600"/>
            <a:ext cx="6347713" cy="731168"/>
          </a:xfrm>
        </p:spPr>
        <p:txBody>
          <a:bodyPr/>
          <a:lstStyle/>
          <a:p>
            <a:endParaRPr lang="en-US" dirty="0"/>
          </a:p>
        </p:txBody>
      </p:sp>
      <p:sp>
        <p:nvSpPr>
          <p:cNvPr id="3" name="Content Placeholder 2">
            <a:extLst>
              <a:ext uri="{FF2B5EF4-FFF2-40B4-BE49-F238E27FC236}">
                <a16:creationId xmlns:a16="http://schemas.microsoft.com/office/drawing/2014/main" id="{535EC1AF-645A-C579-EEFD-CD7D5512EC2A}"/>
              </a:ext>
            </a:extLst>
          </p:cNvPr>
          <p:cNvSpPr>
            <a:spLocks noGrp="1"/>
          </p:cNvSpPr>
          <p:nvPr>
            <p:ph idx="1"/>
          </p:nvPr>
        </p:nvSpPr>
        <p:spPr>
          <a:xfrm>
            <a:off x="609599" y="1340768"/>
            <a:ext cx="6347714" cy="4700595"/>
          </a:xfrm>
        </p:spPr>
        <p:txBody>
          <a:bodyPr>
            <a:noAutofit/>
          </a:bodyPr>
          <a:lstStyle/>
          <a:p>
            <a:pPr algn="just" rtl="1"/>
            <a:r>
              <a:rPr lang="fa-IR" sz="2400" dirty="0">
                <a:latin typeface="BNazanin"/>
                <a:cs typeface="B Titr" panose="00000700000000000000" pitchFamily="2" charset="-78"/>
              </a:rPr>
              <a:t>در نظام سرمایه  داری کار یک ارزش اجتماعی است لذا فردی که قادر به کار کردن نباشد </a:t>
            </a:r>
            <a:r>
              <a:rPr lang="fa-IR" sz="2400" dirty="0">
                <a:solidFill>
                  <a:srgbClr val="FF0000"/>
                </a:solidFill>
                <a:latin typeface="BNazanin"/>
                <a:cs typeface="B Titr" panose="00000700000000000000" pitchFamily="2" charset="-78"/>
              </a:rPr>
              <a:t>معلول</a:t>
            </a:r>
            <a:r>
              <a:rPr lang="fa-IR" sz="2400" dirty="0">
                <a:latin typeface="BNazanin"/>
                <a:cs typeface="B Titr" panose="00000700000000000000" pitchFamily="2" charset="-78"/>
              </a:rPr>
              <a:t> تعریف شده و از جامعه طرد می شود.</a:t>
            </a:r>
          </a:p>
          <a:p>
            <a:pPr algn="just" rtl="1"/>
            <a:r>
              <a:rPr lang="fa-IR" sz="2400" b="0" i="0" u="none" strike="noStrike" baseline="0" dirty="0">
                <a:latin typeface="BNazanin"/>
                <a:cs typeface="B Titr" panose="00000700000000000000" pitchFamily="2" charset="-78"/>
              </a:rPr>
              <a:t>بهداشت</a:t>
            </a:r>
            <a:r>
              <a:rPr lang="fa-IR" sz="2400" b="0" i="0" u="none" strike="noStrike" dirty="0">
                <a:latin typeface="BNazanin"/>
                <a:cs typeface="B Titr" panose="00000700000000000000" pitchFamily="2" charset="-78"/>
              </a:rPr>
              <a:t> روانی، روابط اجتماعی، رنج خانواده، احساس تبعیض و خود تبعیض ( انتخاب رشته تحصیلی، استفاده از خدمات اجتماعی، نگاههای ترحم آمیز دیگران، نگاههای تحقیرآمیز دیگران </a:t>
            </a:r>
            <a:r>
              <a:rPr lang="fa-IR" sz="1600" b="0" i="0" u="none" strike="noStrike" dirty="0">
                <a:latin typeface="BNazanin"/>
                <a:cs typeface="B Titr" panose="00000700000000000000" pitchFamily="2" charset="-78"/>
              </a:rPr>
              <a:t>( برخی این معلولیت را همراه با کم هوشی، حماقت، دیرفهمی و ... می دانند) </a:t>
            </a:r>
            <a:r>
              <a:rPr lang="fa-IR" sz="2400" b="0" i="0" u="none" strike="noStrike" dirty="0">
                <a:latin typeface="BNazanin"/>
                <a:cs typeface="B Titr" panose="00000700000000000000" pitchFamily="2" charset="-78"/>
              </a:rPr>
              <a:t>و ...)</a:t>
            </a:r>
          </a:p>
          <a:p>
            <a:pPr algn="just" rtl="1"/>
            <a:r>
              <a:rPr lang="fa-IR" sz="2400" dirty="0">
                <a:latin typeface="BNazanin"/>
                <a:cs typeface="B Titr" panose="00000700000000000000" pitchFamily="2" charset="-78"/>
              </a:rPr>
              <a:t>مثال اجتماعی توجه به معلولیت ها در جامعه فراهم نمودن محل عبور و مرور برای ویلچری ها</a:t>
            </a:r>
            <a:endParaRPr lang="fa-IR" sz="2400" b="0" i="0" u="none" strike="noStrike" dirty="0">
              <a:latin typeface="BNazanin"/>
              <a:cs typeface="B Titr" panose="00000700000000000000" pitchFamily="2" charset="-78"/>
            </a:endParaRPr>
          </a:p>
        </p:txBody>
      </p:sp>
    </p:spTree>
    <p:extLst>
      <p:ext uri="{BB962C8B-B14F-4D97-AF65-F5344CB8AC3E}">
        <p14:creationId xmlns:p14="http://schemas.microsoft.com/office/powerpoint/2010/main" val="320925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23A0-6860-4397-93C5-498701D8C22A}"/>
              </a:ext>
            </a:extLst>
          </p:cNvPr>
          <p:cNvSpPr>
            <a:spLocks noGrp="1"/>
          </p:cNvSpPr>
          <p:nvPr>
            <p:ph type="title"/>
          </p:nvPr>
        </p:nvSpPr>
        <p:spPr>
          <a:xfrm>
            <a:off x="609599" y="609600"/>
            <a:ext cx="6347713" cy="731168"/>
          </a:xfrm>
        </p:spPr>
        <p:txBody>
          <a:bodyPr/>
          <a:lstStyle/>
          <a:p>
            <a:pPr algn="ctr" rtl="1"/>
            <a:r>
              <a:rPr lang="fa-IR" dirty="0">
                <a:solidFill>
                  <a:srgbClr val="FF0000"/>
                </a:solidFill>
                <a:cs typeface="B Titr" panose="00000700000000000000" pitchFamily="2" charset="-78"/>
              </a:rPr>
              <a:t>راههای کاهش آسیب بار بیماری</a:t>
            </a:r>
            <a:endParaRPr lang="en-US"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9905CFF2-E744-B562-B00E-53D463FC1AA5}"/>
              </a:ext>
            </a:extLst>
          </p:cNvPr>
          <p:cNvSpPr>
            <a:spLocks noGrp="1"/>
          </p:cNvSpPr>
          <p:nvPr>
            <p:ph idx="1"/>
          </p:nvPr>
        </p:nvSpPr>
        <p:spPr>
          <a:xfrm>
            <a:off x="609599" y="1556792"/>
            <a:ext cx="6347714" cy="5301208"/>
          </a:xfrm>
        </p:spPr>
        <p:txBody>
          <a:bodyPr>
            <a:noAutofit/>
          </a:bodyPr>
          <a:lstStyle/>
          <a:p>
            <a:pPr algn="just" rtl="1"/>
            <a:r>
              <a:rPr lang="fa-IR" sz="2400" b="0" i="0" u="none" strike="noStrike" baseline="0" dirty="0">
                <a:latin typeface="BNazanin"/>
                <a:cs typeface="B Titr" panose="00000700000000000000" pitchFamily="2" charset="-78"/>
              </a:rPr>
              <a:t>ایمنسازی نوزادان و کودکان در برابر بیماریهای عفونی</a:t>
            </a:r>
          </a:p>
          <a:p>
            <a:pPr algn="just" rtl="1"/>
            <a:r>
              <a:rPr lang="fa-IR" sz="2400" b="0" i="0" u="none" strike="noStrike" baseline="0" dirty="0">
                <a:latin typeface="BNazanin"/>
                <a:cs typeface="B Titr" panose="00000700000000000000" pitchFamily="2" charset="-78"/>
              </a:rPr>
              <a:t> غربالگری شنوایی نوزادان و کودکان و تشخیص و درمان به موقع کم شنوایی</a:t>
            </a:r>
          </a:p>
          <a:p>
            <a:pPr algn="just" rtl="1"/>
            <a:r>
              <a:rPr lang="fa-IR" sz="2400" b="0" i="0" u="none" strike="noStrike" baseline="0" dirty="0">
                <a:latin typeface="BNazanin"/>
                <a:cs typeface="B Titr" panose="00000700000000000000" pitchFamily="2" charset="-78"/>
              </a:rPr>
              <a:t> درمان افراد مبتلا به عفونت مزمن گوش</a:t>
            </a:r>
          </a:p>
          <a:p>
            <a:pPr algn="just" rtl="1"/>
            <a:r>
              <a:rPr lang="fa-IR" sz="2400" b="0" i="0" u="none" strike="noStrike" baseline="0" dirty="0">
                <a:latin typeface="BNazanin"/>
                <a:cs typeface="B Titr" panose="00000700000000000000" pitchFamily="2" charset="-78"/>
              </a:rPr>
              <a:t> ترویج زایمان طبیعی برای آسیب خطر آسفیکسی و عفونت نوزادان همراه با آسیب شنوایی</a:t>
            </a:r>
          </a:p>
          <a:p>
            <a:pPr algn="just" rtl="1"/>
            <a:r>
              <a:rPr lang="fa-IR" sz="2400" b="0" i="0" u="none" strike="noStrike" baseline="0" dirty="0">
                <a:latin typeface="BNazanin"/>
                <a:cs typeface="B Titr" panose="00000700000000000000" pitchFamily="2" charset="-78"/>
              </a:rPr>
              <a:t> پیشگیری از مصر ف مواد مخدر سنتتیک و روان گردان که دارای خطر ایجاد کم شنوایی در افراد هستند</a:t>
            </a:r>
          </a:p>
          <a:p>
            <a:pPr algn="just" rtl="1"/>
            <a:r>
              <a:rPr lang="fa-IR" sz="2400" b="0" i="0" u="none" strike="noStrike" baseline="0" dirty="0">
                <a:latin typeface="BNazanin"/>
                <a:cs typeface="B Titr" panose="00000700000000000000" pitchFamily="2" charset="-78"/>
              </a:rPr>
              <a:t> کنترل مواجهه با صداهای بلند در محیطهای شغلی و تفریحی </a:t>
            </a:r>
          </a:p>
          <a:p>
            <a:pPr algn="just" rtl="1"/>
            <a:r>
              <a:rPr lang="fa-IR" sz="2400" b="0" i="0" u="none" strike="noStrike" baseline="0" dirty="0">
                <a:latin typeface="BNazanin"/>
                <a:cs typeface="B Titr" panose="00000700000000000000" pitchFamily="2" charset="-78"/>
              </a:rPr>
              <a:t> افزایش آگاهی در مورد شیوه مراقبت از سلامت گوش و شنوایی</a:t>
            </a:r>
            <a:endParaRPr lang="en-US" sz="2400" dirty="0">
              <a:cs typeface="B Titr" panose="00000700000000000000" pitchFamily="2" charset="-78"/>
            </a:endParaRPr>
          </a:p>
        </p:txBody>
      </p:sp>
    </p:spTree>
    <p:extLst>
      <p:ext uri="{BB962C8B-B14F-4D97-AF65-F5344CB8AC3E}">
        <p14:creationId xmlns:p14="http://schemas.microsoft.com/office/powerpoint/2010/main" val="2316522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18DB-9B1B-9B9F-24C2-CF1712A1E0E9}"/>
              </a:ext>
            </a:extLst>
          </p:cNvPr>
          <p:cNvSpPr>
            <a:spLocks noGrp="1"/>
          </p:cNvSpPr>
          <p:nvPr>
            <p:ph type="title"/>
          </p:nvPr>
        </p:nvSpPr>
        <p:spPr/>
        <p:txBody>
          <a:bodyPr/>
          <a:lstStyle/>
          <a:p>
            <a:pPr algn="ctr" rtl="1"/>
            <a:r>
              <a:rPr lang="fa-IR" dirty="0">
                <a:cs typeface="B Titr" panose="00000700000000000000" pitchFamily="2" charset="-78"/>
              </a:rPr>
              <a:t>برخی باورهای نادرست جامعه</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CFE41BA-CF0E-0349-54D3-E7305B39CB80}"/>
              </a:ext>
            </a:extLst>
          </p:cNvPr>
          <p:cNvSpPr>
            <a:spLocks noGrp="1"/>
          </p:cNvSpPr>
          <p:nvPr>
            <p:ph idx="1"/>
          </p:nvPr>
        </p:nvSpPr>
        <p:spPr/>
        <p:txBody>
          <a:bodyPr>
            <a:normAutofit fontScale="92500"/>
          </a:bodyPr>
          <a:lstStyle/>
          <a:p>
            <a:pPr algn="just" rtl="1"/>
            <a:r>
              <a:rPr lang="fa-IR" sz="2400" dirty="0">
                <a:cs typeface="B Titr" panose="00000700000000000000" pitchFamily="2" charset="-78"/>
              </a:rPr>
              <a:t>افراد ناشنوا درک پایین دارند</a:t>
            </a:r>
          </a:p>
          <a:p>
            <a:pPr algn="just" rtl="1"/>
            <a:r>
              <a:rPr lang="fa-IR" sz="2400" dirty="0">
                <a:cs typeface="B Titr" panose="00000700000000000000" pitchFamily="2" charset="-78"/>
              </a:rPr>
              <a:t>افراد ناشنوا تندخو و بی ادب هستند.</a:t>
            </a:r>
          </a:p>
          <a:p>
            <a:pPr algn="just" rtl="1"/>
            <a:r>
              <a:rPr lang="fa-IR" sz="2400" dirty="0">
                <a:cs typeface="B Titr" panose="00000700000000000000" pitchFamily="2" charset="-78"/>
              </a:rPr>
              <a:t>افراد ناشنوا آدم های ناموفقی هستند.</a:t>
            </a:r>
          </a:p>
          <a:p>
            <a:pPr algn="just" rtl="1"/>
            <a:r>
              <a:rPr lang="fa-IR" sz="2400" dirty="0">
                <a:cs typeface="B Titr" panose="00000700000000000000" pitchFamily="2" charset="-78"/>
              </a:rPr>
              <a:t>کم شنوایی مربوط به گروه سنی سالمندان است. </a:t>
            </a:r>
          </a:p>
          <a:p>
            <a:pPr algn="just" rtl="1"/>
            <a:r>
              <a:rPr lang="fa-IR" sz="2400" dirty="0">
                <a:cs typeface="B Titr" panose="00000700000000000000" pitchFamily="2" charset="-78"/>
              </a:rPr>
              <a:t>همه افراد کم شنوا می توانند لب خوانی کنند. </a:t>
            </a:r>
          </a:p>
          <a:p>
            <a:pPr algn="just" rtl="1"/>
            <a:r>
              <a:rPr lang="fa-IR" sz="2400" dirty="0">
                <a:cs typeface="B Titr" panose="00000700000000000000" pitchFamily="2" charset="-78"/>
              </a:rPr>
              <a:t>آموزش زبان اشاره رشد گفتار را مختل می کند.</a:t>
            </a:r>
          </a:p>
          <a:p>
            <a:pPr algn="just" rtl="1"/>
            <a:r>
              <a:rPr lang="fa-IR" sz="2400" dirty="0">
                <a:cs typeface="B Titr" panose="00000700000000000000" pitchFamily="2" charset="-78"/>
              </a:rPr>
              <a:t>استفاده از سمعک سبب می شود همه چیز را بخوبی بشنوند.</a:t>
            </a:r>
          </a:p>
          <a:p>
            <a:pPr algn="just" rtl="1"/>
            <a:r>
              <a:rPr lang="fa-IR" sz="2400" dirty="0">
                <a:cs typeface="B Titr" panose="00000700000000000000" pitchFamily="2" charset="-78"/>
              </a:rPr>
              <a:t>خدا ما را ناشنوا آفریده نباید در خلقت خدا مداخله کنیم</a:t>
            </a:r>
          </a:p>
          <a:p>
            <a:pPr algn="just" rtl="1"/>
            <a:endParaRPr lang="fa-IR" sz="2400" dirty="0">
              <a:cs typeface="B Titr" panose="00000700000000000000" pitchFamily="2" charset="-78"/>
            </a:endParaRPr>
          </a:p>
        </p:txBody>
      </p:sp>
    </p:spTree>
    <p:extLst>
      <p:ext uri="{BB962C8B-B14F-4D97-AF65-F5344CB8AC3E}">
        <p14:creationId xmlns:p14="http://schemas.microsoft.com/office/powerpoint/2010/main" val="3071506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6632"/>
            <a:ext cx="6347713" cy="648072"/>
          </a:xfrm>
        </p:spPr>
        <p:txBody>
          <a:bodyPr>
            <a:normAutofit/>
          </a:bodyPr>
          <a:lstStyle/>
          <a:p>
            <a:pPr algn="ctr" rtl="1"/>
            <a:r>
              <a:rPr lang="fa-IR" b="1" dirty="0">
                <a:solidFill>
                  <a:srgbClr val="00B050"/>
                </a:solidFill>
                <a:cs typeface="B Titr" panose="00000700000000000000" pitchFamily="2" charset="-78"/>
              </a:rPr>
              <a:t>نادیده گرفتن</a:t>
            </a:r>
            <a:endParaRPr lang="en-US" b="1" dirty="0">
              <a:solidFill>
                <a:srgbClr val="00B050"/>
              </a:solidFill>
              <a:cs typeface="B Titr" panose="00000700000000000000" pitchFamily="2" charset="-78"/>
            </a:endParaRPr>
          </a:p>
        </p:txBody>
      </p:sp>
      <p:sp>
        <p:nvSpPr>
          <p:cNvPr id="3" name="Content Placeholder 2"/>
          <p:cNvSpPr>
            <a:spLocks noGrp="1"/>
          </p:cNvSpPr>
          <p:nvPr>
            <p:ph idx="1"/>
          </p:nvPr>
        </p:nvSpPr>
        <p:spPr>
          <a:xfrm>
            <a:off x="0" y="908721"/>
            <a:ext cx="7380312" cy="2232248"/>
          </a:xfrm>
        </p:spPr>
        <p:txBody>
          <a:bodyPr>
            <a:normAutofit lnSpcReduction="10000"/>
          </a:bodyPr>
          <a:lstStyle/>
          <a:p>
            <a:pPr algn="just" rtl="1"/>
            <a:r>
              <a:rPr lang="ar-SA" b="1" dirty="0">
                <a:cs typeface="B Zar" panose="00000400000000000000" pitchFamily="2" charset="-78"/>
              </a:rPr>
              <a:t>در جهان، بیش از 80 درصد نیازهای مربوط به مراقبت از گوش و شنوایی نادیده گرفته می شود.</a:t>
            </a:r>
            <a:endParaRPr lang="fa-IR" b="1" dirty="0">
              <a:cs typeface="B Zar" panose="00000400000000000000" pitchFamily="2" charset="-78"/>
            </a:endParaRPr>
          </a:p>
          <a:p>
            <a:pPr algn="just" rtl="1"/>
            <a:r>
              <a:rPr lang="ar-SA" b="1" dirty="0">
                <a:cs typeface="B Zar" panose="00000400000000000000" pitchFamily="2" charset="-78"/>
              </a:rPr>
              <a:t>عدم توجه به کم شنوایی، سالانه قریب به یک تریلیون دلار در سطح جهان هزینه تحمیل می کند . </a:t>
            </a:r>
            <a:endParaRPr lang="fa-IR" b="1" dirty="0">
              <a:cs typeface="B Zar" panose="00000400000000000000" pitchFamily="2" charset="-78"/>
            </a:endParaRPr>
          </a:p>
          <a:p>
            <a:pPr algn="just" rtl="1"/>
            <a:r>
              <a:rPr lang="ar-SA" b="1" dirty="0">
                <a:cs typeface="B Zar" panose="00000400000000000000" pitchFamily="2" charset="-78"/>
              </a:rPr>
              <a:t>درک نادرست، عمیق و ریشه دار اجتماعی و نگرش های انگ کم شنوایی، عوامل کلیدی هستند که تلاش ها برای پیشگیری و رسیدگی به کم شنوایی را ناموفق می کنند. </a:t>
            </a:r>
            <a:endParaRPr lang="en-US" b="1"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3712" y="3023066"/>
            <a:ext cx="5943600" cy="3816424"/>
          </a:xfrm>
          <a:prstGeom prst="rect">
            <a:avLst/>
          </a:prstGeom>
        </p:spPr>
      </p:pic>
      <p:sp>
        <p:nvSpPr>
          <p:cNvPr id="5" name="TextBox 4"/>
          <p:cNvSpPr txBox="1"/>
          <p:nvPr/>
        </p:nvSpPr>
        <p:spPr>
          <a:xfrm>
            <a:off x="1691680" y="6309320"/>
            <a:ext cx="3744416" cy="584775"/>
          </a:xfrm>
          <a:prstGeom prst="rect">
            <a:avLst/>
          </a:prstGeom>
          <a:noFill/>
        </p:spPr>
        <p:txBody>
          <a:bodyPr wrap="square" rtlCol="0">
            <a:spAutoFit/>
          </a:bodyPr>
          <a:lstStyle/>
          <a:p>
            <a:r>
              <a:rPr lang="fa-IR" sz="3200" dirty="0">
                <a:solidFill>
                  <a:schemeClr val="bg1"/>
                </a:solidFill>
                <a:cs typeface="B Titr" panose="00000700000000000000" pitchFamily="2" charset="-78"/>
              </a:rPr>
              <a:t>فعالیت صدا و سیما !!!</a:t>
            </a:r>
            <a:endParaRPr lang="en-US" sz="3200" dirty="0">
              <a:solidFill>
                <a:schemeClr val="bg1"/>
              </a:solidFill>
              <a:cs typeface="B Titr" panose="00000700000000000000" pitchFamily="2" charset="-78"/>
            </a:endParaRPr>
          </a:p>
        </p:txBody>
      </p:sp>
    </p:spTree>
    <p:extLst>
      <p:ext uri="{BB962C8B-B14F-4D97-AF65-F5344CB8AC3E}">
        <p14:creationId xmlns:p14="http://schemas.microsoft.com/office/powerpoint/2010/main" val="3981300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006"/>
            <a:ext cx="7092279" cy="6869006"/>
          </a:xfrm>
          <a:prstGeom prst="rect">
            <a:avLst/>
          </a:prstGeom>
        </p:spPr>
      </p:pic>
    </p:spTree>
    <p:extLst>
      <p:ext uri="{BB962C8B-B14F-4D97-AF65-F5344CB8AC3E}">
        <p14:creationId xmlns:p14="http://schemas.microsoft.com/office/powerpoint/2010/main" val="179190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solidFill>
                  <a:srgbClr val="00B050"/>
                </a:solidFill>
                <a:cs typeface="B Zar" panose="00000400000000000000" pitchFamily="2" charset="-78"/>
              </a:rPr>
              <a:t>فریاد را همه می شنوند، هنر واقعی شنیدن صدای سکوت است</a:t>
            </a:r>
            <a:endParaRPr lang="en-US" b="1" dirty="0">
              <a:solidFill>
                <a:srgbClr val="00B050"/>
              </a:solidFill>
              <a:cs typeface="B Zar" panose="00000400000000000000" pitchFamily="2" charset="-78"/>
            </a:endParaRPr>
          </a:p>
        </p:txBody>
      </p:sp>
      <p:sp>
        <p:nvSpPr>
          <p:cNvPr id="3" name="Content Placeholder 2"/>
          <p:cNvSpPr>
            <a:spLocks noGrp="1"/>
          </p:cNvSpPr>
          <p:nvPr>
            <p:ph idx="1"/>
          </p:nvPr>
        </p:nvSpPr>
        <p:spPr/>
        <p:txBody>
          <a:bodyPr/>
          <a:lstStyle/>
          <a:p>
            <a:pPr algn="r" rtl="1"/>
            <a:r>
              <a:rPr lang="fa-IR" dirty="0"/>
              <a:t>من سکوت خویش را گم کرده ام!</a:t>
            </a:r>
          </a:p>
          <a:p>
            <a:pPr algn="r" rtl="1"/>
            <a:r>
              <a:rPr lang="fa-IR" dirty="0"/>
              <a:t>ای سکوت ... ای مادر فریادها</a:t>
            </a:r>
          </a:p>
          <a:p>
            <a:pPr algn="r" rtl="1"/>
            <a:r>
              <a:rPr lang="fa-IR" dirty="0"/>
              <a:t>گم شدم در این هیاهو...گم شدم </a:t>
            </a:r>
          </a:p>
          <a:p>
            <a:pPr algn="r" rtl="1"/>
            <a:r>
              <a:rPr lang="fa-IR" dirty="0"/>
              <a:t>تو کجایی تا بگیری داد من </a:t>
            </a:r>
          </a:p>
          <a:p>
            <a:pPr algn="r" rtl="1"/>
            <a:r>
              <a:rPr lang="fa-IR" dirty="0"/>
              <a:t>گر سکوت خویش را می داشتم</a:t>
            </a:r>
          </a:p>
          <a:p>
            <a:pPr algn="r" rtl="1"/>
            <a:r>
              <a:rPr lang="fa-IR" dirty="0"/>
              <a:t>زندگی پر بود از فریاد من </a:t>
            </a:r>
          </a:p>
          <a:p>
            <a:pPr lvl="7" algn="r" rtl="1"/>
            <a:r>
              <a:rPr lang="fa-IR" dirty="0"/>
              <a:t>" فریدون مشیری"</a:t>
            </a:r>
          </a:p>
          <a:p>
            <a:pPr marL="3200400" lvl="7" indent="0" algn="r" rtl="1">
              <a:buNone/>
            </a:pPr>
            <a:endParaRPr lang="fa-IR" dirty="0"/>
          </a:p>
        </p:txBody>
      </p:sp>
    </p:spTree>
    <p:extLst>
      <p:ext uri="{BB962C8B-B14F-4D97-AF65-F5344CB8AC3E}">
        <p14:creationId xmlns:p14="http://schemas.microsoft.com/office/powerpoint/2010/main" val="354301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2173318" cy="5472608"/>
          </a:xfrm>
        </p:spPr>
        <p:txBody>
          <a:bodyPr/>
          <a:lstStyle/>
          <a:p>
            <a:pPr algn="ctr" rtl="1"/>
            <a:r>
              <a:rPr lang="fa-IR" sz="2800" b="1" dirty="0">
                <a:solidFill>
                  <a:srgbClr val="00B050"/>
                </a:solidFill>
                <a:latin typeface="Arial" panose="020B0604020202020204" pitchFamily="34" charset="0"/>
                <a:cs typeface="B Zar" panose="00000400000000000000" pitchFamily="2" charset="-78"/>
              </a:rPr>
              <a:t>آرزوی سالی خوش توام با سلامتی در کنار خانواده گرامی برای همه شما عزیزان ( سنگ های بزرگ را اول بچینید)</a:t>
            </a:r>
          </a:p>
          <a:p>
            <a:pPr algn="r" rtl="1"/>
            <a:endParaRPr lang="en-US" dirty="0"/>
          </a:p>
        </p:txBody>
      </p:sp>
      <p:pic>
        <p:nvPicPr>
          <p:cNvPr id="4" name="Picture 3"/>
          <p:cNvPicPr>
            <a:picLocks noChangeAspect="1"/>
          </p:cNvPicPr>
          <p:nvPr/>
        </p:nvPicPr>
        <p:blipFill>
          <a:blip r:embed="rId2"/>
          <a:stretch>
            <a:fillRect/>
          </a:stretch>
        </p:blipFill>
        <p:spPr>
          <a:xfrm>
            <a:off x="2173318" y="0"/>
            <a:ext cx="4814225" cy="6858000"/>
          </a:xfrm>
          <a:prstGeom prst="rect">
            <a:avLst/>
          </a:prstGeom>
        </p:spPr>
      </p:pic>
    </p:spTree>
    <p:extLst>
      <p:ext uri="{BB962C8B-B14F-4D97-AF65-F5344CB8AC3E}">
        <p14:creationId xmlns:p14="http://schemas.microsoft.com/office/powerpoint/2010/main" val="78376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13" y="0"/>
            <a:ext cx="5508104" cy="6858000"/>
          </a:xfrm>
          <a:prstGeom prst="rect">
            <a:avLst/>
          </a:prstGeom>
        </p:spPr>
      </p:pic>
      <p:sp>
        <p:nvSpPr>
          <p:cNvPr id="2" name="Title 1"/>
          <p:cNvSpPr>
            <a:spLocks noGrp="1"/>
          </p:cNvSpPr>
          <p:nvPr>
            <p:ph type="title"/>
          </p:nvPr>
        </p:nvSpPr>
        <p:spPr>
          <a:xfrm>
            <a:off x="179512" y="213649"/>
            <a:ext cx="1665232" cy="3179440"/>
          </a:xfrm>
        </p:spPr>
        <p:txBody>
          <a:bodyPr>
            <a:normAutofit/>
          </a:bodyPr>
          <a:lstStyle/>
          <a:p>
            <a:pPr algn="justLow" rtl="1"/>
            <a:r>
              <a:rPr lang="fa-IR" dirty="0">
                <a:solidFill>
                  <a:srgbClr val="00B050"/>
                </a:solidFill>
                <a:cs typeface="B Titr" panose="00000700000000000000" pitchFamily="2" charset="-78"/>
              </a:rPr>
              <a:t>با سپاس از توجه شما </a:t>
            </a:r>
            <a:br>
              <a:rPr lang="fa-IR" dirty="0">
                <a:solidFill>
                  <a:srgbClr val="00B050"/>
                </a:solidFill>
                <a:cs typeface="B Titr" panose="00000700000000000000" pitchFamily="2" charset="-78"/>
              </a:rPr>
            </a:br>
            <a:r>
              <a:rPr lang="fa-IR" dirty="0">
                <a:solidFill>
                  <a:srgbClr val="00B050"/>
                </a:solidFill>
                <a:cs typeface="B Titr" panose="00000700000000000000" pitchFamily="2" charset="-78"/>
              </a:rPr>
              <a:t>زمستان 1402</a:t>
            </a:r>
            <a:endParaRPr lang="en-US" dirty="0">
              <a:solidFill>
                <a:srgbClr val="00B050"/>
              </a:solidFill>
              <a:cs typeface="B Titr" panose="00000700000000000000" pitchFamily="2" charset="-78"/>
            </a:endParaRPr>
          </a:p>
        </p:txBody>
      </p:sp>
    </p:spTree>
    <p:extLst>
      <p:ext uri="{BB962C8B-B14F-4D97-AF65-F5344CB8AC3E}">
        <p14:creationId xmlns:p14="http://schemas.microsoft.com/office/powerpoint/2010/main" val="343180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D833-CE36-C42A-B897-04878E66A5D1}"/>
              </a:ext>
            </a:extLst>
          </p:cNvPr>
          <p:cNvSpPr>
            <a:spLocks noGrp="1"/>
          </p:cNvSpPr>
          <p:nvPr>
            <p:ph type="title"/>
          </p:nvPr>
        </p:nvSpPr>
        <p:spPr>
          <a:xfrm>
            <a:off x="609599" y="609600"/>
            <a:ext cx="6347713" cy="20703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7229133-0148-ECBA-89A8-97E85A8928A3}"/>
              </a:ext>
            </a:extLst>
          </p:cNvPr>
          <p:cNvSpPr>
            <a:spLocks noGrp="1"/>
          </p:cNvSpPr>
          <p:nvPr>
            <p:ph idx="1"/>
          </p:nvPr>
        </p:nvSpPr>
        <p:spPr/>
        <p:txBody>
          <a:bodyPr>
            <a:normAutofit/>
          </a:bodyPr>
          <a:lstStyle/>
          <a:p>
            <a:pPr algn="just" rtl="1"/>
            <a:r>
              <a:rPr lang="fa-IR" sz="2400" b="0" i="0" u="none" strike="noStrike" baseline="0" dirty="0">
                <a:latin typeface="BNazanin"/>
                <a:cs typeface="B Titr" panose="00000700000000000000" pitchFamily="2" charset="-78"/>
              </a:rPr>
              <a:t>سن معمول تشخیص آسیب شنوایی در کشورهایی که برنامه غربالگری وجود ندارد 18 تا 30 ماهگی و حتی در موارد کم شنوایی خفیف تر دیرتر است.</a:t>
            </a:r>
          </a:p>
          <a:p>
            <a:pPr algn="just" rtl="1"/>
            <a:r>
              <a:rPr lang="fa-IR" sz="2400" b="0" i="0" u="none" strike="noStrike" baseline="0" dirty="0">
                <a:latin typeface="BNazanin"/>
                <a:cs typeface="B Titr" panose="00000700000000000000" pitchFamily="2" charset="-78"/>
              </a:rPr>
              <a:t>غربالگری دوران نوزادی، پیش از مدرسه و حین تحصیل و شغلی برای شناسایی بیماری های گوش و مشکلات شنوایی می تواند در تشخیص و درمان زودهنگام آسیب شنوایی بسیار موثر باشد.</a:t>
            </a:r>
            <a:endParaRPr lang="en-US" sz="2400" dirty="0">
              <a:cs typeface="B Titr" panose="00000700000000000000" pitchFamily="2" charset="-78"/>
            </a:endParaRPr>
          </a:p>
        </p:txBody>
      </p:sp>
    </p:spTree>
    <p:extLst>
      <p:ext uri="{BB962C8B-B14F-4D97-AF65-F5344CB8AC3E}">
        <p14:creationId xmlns:p14="http://schemas.microsoft.com/office/powerpoint/2010/main" val="391312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F805-F8D7-436A-C1B5-3CCBF24925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3C125C-738B-EE3D-AAAC-F909EB3696FF}"/>
              </a:ext>
            </a:extLst>
          </p:cNvPr>
          <p:cNvSpPr>
            <a:spLocks noGrp="1"/>
          </p:cNvSpPr>
          <p:nvPr>
            <p:ph idx="1"/>
          </p:nvPr>
        </p:nvSpPr>
        <p:spPr/>
        <p:txBody>
          <a:bodyPr>
            <a:normAutofit/>
          </a:bodyPr>
          <a:lstStyle/>
          <a:p>
            <a:pPr algn="just" rtl="1"/>
            <a:r>
              <a:rPr lang="fa-IR" sz="2400" b="0" i="0" u="none" strike="noStrike" baseline="0" dirty="0">
                <a:latin typeface="BNazanin"/>
                <a:cs typeface="B Titr" panose="00000700000000000000" pitchFamily="2" charset="-78"/>
              </a:rPr>
              <a:t>کم شنوایی بر بسیاری از شئونات زندگی افراد تاثیر</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مستقیم و غیر مستقیم میگذارد. اثرات این بیماری بر توانایی افراد برای برقراری ارتباط، معاشرت، یادگیری، کار و لذت در</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زندگی، کمک به فقر خانواده، انزوای اجتماعی و احساس تنهایی بسیار تاثیر گذار می باشد. در افراد مسن به طور خاص، کم</a:t>
            </a:r>
            <a:r>
              <a:rPr lang="en-US" sz="2400" b="0" i="0" u="none" strike="noStrike" baseline="0" dirty="0">
                <a:latin typeface="BNazanin"/>
                <a:cs typeface="B Titr" panose="00000700000000000000" pitchFamily="2" charset="-78"/>
              </a:rPr>
              <a:t> </a:t>
            </a:r>
            <a:r>
              <a:rPr lang="fa-IR" sz="2400" b="0" i="0" u="none" strike="noStrike" baseline="0" dirty="0">
                <a:latin typeface="BNazanin"/>
                <a:cs typeface="B Titr" panose="00000700000000000000" pitchFamily="2" charset="-78"/>
              </a:rPr>
              <a:t>شنوایی میتواند منجر به زوال شناختی، افزایش خطر ابتلا به افسردگی و زوال عقل میشود.</a:t>
            </a:r>
            <a:endParaRPr lang="en-US" sz="2400" dirty="0"/>
          </a:p>
        </p:txBody>
      </p:sp>
    </p:spTree>
    <p:extLst>
      <p:ext uri="{BB962C8B-B14F-4D97-AF65-F5344CB8AC3E}">
        <p14:creationId xmlns:p14="http://schemas.microsoft.com/office/powerpoint/2010/main" val="415720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EF70-E018-9451-9BF0-2F86EF00EFBB}"/>
              </a:ext>
            </a:extLst>
          </p:cNvPr>
          <p:cNvSpPr>
            <a:spLocks noGrp="1"/>
          </p:cNvSpPr>
          <p:nvPr>
            <p:ph type="title"/>
          </p:nvPr>
        </p:nvSpPr>
        <p:spPr>
          <a:xfrm>
            <a:off x="609599" y="609600"/>
            <a:ext cx="6347713" cy="227112"/>
          </a:xfrm>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DAF13A05-4395-399D-894F-9281761DE09C}"/>
              </a:ext>
            </a:extLst>
          </p:cNvPr>
          <p:cNvSpPr>
            <a:spLocks noGrp="1"/>
          </p:cNvSpPr>
          <p:nvPr>
            <p:ph idx="1"/>
          </p:nvPr>
        </p:nvSpPr>
        <p:spPr>
          <a:xfrm>
            <a:off x="609599" y="1124744"/>
            <a:ext cx="6347714" cy="5400600"/>
          </a:xfrm>
        </p:spPr>
        <p:txBody>
          <a:bodyPr>
            <a:normAutofit/>
          </a:bodyPr>
          <a:lstStyle/>
          <a:p>
            <a:pPr algn="just" rtl="1"/>
            <a:r>
              <a:rPr lang="fa-IR" sz="2800" dirty="0">
                <a:cs typeface="B Titr" panose="00000700000000000000" pitchFamily="2" charset="-78"/>
              </a:rPr>
              <a:t>80% از توانایی های زبانی هر کودک تا سن 18 ماهگی تکوین می شود لذا غربالگری در نوزادی ضروری است.</a:t>
            </a:r>
          </a:p>
          <a:p>
            <a:pPr algn="just" rtl="1"/>
            <a:endParaRPr lang="fa-IR" sz="2800" b="0" i="0" u="none" strike="noStrike" baseline="0" dirty="0">
              <a:latin typeface="BNazanin"/>
              <a:cs typeface="B Titr" panose="00000700000000000000" pitchFamily="2" charset="-78"/>
            </a:endParaRPr>
          </a:p>
          <a:p>
            <a:pPr algn="just" rtl="1"/>
            <a:r>
              <a:rPr lang="fa-IR" sz="2800" b="0" i="0" u="none" strike="noStrike" baseline="0" dirty="0">
                <a:latin typeface="BNazanin"/>
                <a:cs typeface="B Titr" panose="00000700000000000000" pitchFamily="2" charset="-78"/>
              </a:rPr>
              <a:t>مقالات علمی انتشار یافته حاصل از تحقیقات مختلف نشان داده، کودکانی که کم شنوا به دنیا می آیند و یا در اوایل زندگی خود دچار کم شنوایی میشوند ، در صورت شناسایی و دریافت مداخلات درمانی و توانبخشی مناسب قبل از 6 ماهگی، از نظر رشد زبانی در سن 5 سالگی با همسالان شنوای خود برابری میکنند.</a:t>
            </a:r>
            <a:endParaRPr lang="en-US" sz="2800" dirty="0">
              <a:cs typeface="B Titr" panose="00000700000000000000" pitchFamily="2" charset="-78"/>
            </a:endParaRPr>
          </a:p>
        </p:txBody>
      </p:sp>
    </p:spTree>
    <p:extLst>
      <p:ext uri="{BB962C8B-B14F-4D97-AF65-F5344CB8AC3E}">
        <p14:creationId xmlns:p14="http://schemas.microsoft.com/office/powerpoint/2010/main" val="26250753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TP010286212</AuthoringAssetId>
    <AssetId xmlns="145c5697-5eb5-440b-b2f1-a8273fb59250">TS010286212</AssetId>
  </documentManagement>
</p:properties>
</file>

<file path=customXml/itemProps1.xml><?xml version="1.0" encoding="utf-8"?>
<ds:datastoreItem xmlns:ds="http://schemas.openxmlformats.org/officeDocument/2006/customXml" ds:itemID="{781534A5-A9BE-4346-9214-51B98BC17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58F13F0-D61A-4B88-9904-CD4305CAD223}">
  <ds:schemaRefs>
    <ds:schemaRef ds:uri="http://schemas.microsoft.com/sharepoint/v3/contenttype/forms"/>
  </ds:schemaRefs>
</ds:datastoreItem>
</file>

<file path=customXml/itemProps3.xml><?xml version="1.0" encoding="utf-8"?>
<ds:datastoreItem xmlns:ds="http://schemas.openxmlformats.org/officeDocument/2006/customXml" ds:itemID="{ABAC6B9E-8FC8-4D3F-879E-6C074A981216}">
  <ds:schemaRefs>
    <ds:schemaRef ds:uri="http://schemas.microsoft.com/office/2006/metadata/longProperties"/>
  </ds:schemaRefs>
</ds:datastoreItem>
</file>

<file path=customXml/itemProps4.xml><?xml version="1.0" encoding="utf-8"?>
<ds:datastoreItem xmlns:ds="http://schemas.openxmlformats.org/officeDocument/2006/customXml" ds:itemID="{23479765-0216-431C-AA1F-7830B070C26B}">
  <ds:schemaRef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45c5697-5eb5-440b-b2f1-a8273fb59250"/>
  </ds:schemaRefs>
</ds:datastoreItem>
</file>

<file path=docProps/app.xml><?xml version="1.0" encoding="utf-8"?>
<Properties xmlns="http://schemas.openxmlformats.org/officeDocument/2006/extended-properties" xmlns:vt="http://schemas.openxmlformats.org/officeDocument/2006/docPropsVTypes">
  <Template>Opulent</Template>
  <TotalTime>3319</TotalTime>
  <Words>4485</Words>
  <Application>Microsoft Office PowerPoint</Application>
  <PresentationFormat>On-screen Show (4:3)</PresentationFormat>
  <Paragraphs>229</Paragraphs>
  <Slides>65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65</vt:i4>
      </vt:variant>
    </vt:vector>
  </HeadingPairs>
  <TitlesOfParts>
    <vt:vector size="82" baseType="lpstr">
      <vt:lpstr>Arial</vt:lpstr>
      <vt:lpstr>BNazanin</vt:lpstr>
      <vt:lpstr>BNazaninBold</vt:lpstr>
      <vt:lpstr>BTitrBold</vt:lpstr>
      <vt:lpstr>Calibri</vt:lpstr>
      <vt:lpstr>Calibri-Bold</vt:lpstr>
      <vt:lpstr>Cambria</vt:lpstr>
      <vt:lpstr>Cambria-Bold</vt:lpstr>
      <vt:lpstr>Cambria-BoldItalic</vt:lpstr>
      <vt:lpstr>CourierNewPSMT</vt:lpstr>
      <vt:lpstr>SymbolMT</vt:lpstr>
      <vt:lpstr>Times New Roman</vt:lpstr>
      <vt:lpstr>TimesNewRomanPSMT</vt:lpstr>
      <vt:lpstr>Trebuchet MS</vt:lpstr>
      <vt:lpstr>Wingdings 3</vt:lpstr>
      <vt:lpstr>Wingdings-Regular</vt:lpstr>
      <vt:lpstr>Facet</vt:lpstr>
      <vt:lpstr>PowerPoint Presentation</vt:lpstr>
      <vt:lpstr>سلامت گوش و مراقبت از شنوایی</vt:lpstr>
      <vt:lpstr>اپیدمیولوژی</vt:lpstr>
      <vt:lpstr>PowerPoint Presentation</vt:lpstr>
      <vt:lpstr>علل افزایش شیوع کم شنوایی</vt:lpstr>
      <vt:lpstr>راههای کاهش آسیب بار بیماری</vt:lpstr>
      <vt:lpstr>PowerPoint Presentation</vt:lpstr>
      <vt:lpstr>PowerPoint Presentation</vt:lpstr>
      <vt:lpstr>PowerPoint Presentation</vt:lpstr>
      <vt:lpstr>PowerPoint Presentation</vt:lpstr>
      <vt:lpstr>هدف کلی</vt:lpstr>
      <vt:lpstr>اهداف اختصاصی</vt:lpstr>
      <vt:lpstr>راهبردها</vt:lpstr>
      <vt:lpstr>PowerPoint Presentation</vt:lpstr>
      <vt:lpstr>PowerPoint Presentation</vt:lpstr>
      <vt:lpstr>غربالگری شنوایی</vt:lpstr>
      <vt:lpstr>روشهای غربالگری</vt:lpstr>
      <vt:lpstr>زمان های ثبت و ارجاع</vt:lpstr>
      <vt:lpstr>PowerPoint Presentation</vt:lpstr>
      <vt:lpstr>برنامه غربالگری شنوایی نوزادان ایران شامل ارکان زیر می باشد</vt:lpstr>
      <vt:lpstr>آزمایش غربالگری شنوایی به روشOAEs  ( فیزیولوژیک) Otoacoustic Emissions</vt:lpstr>
      <vt:lpstr>PowerPoint Presentation</vt:lpstr>
      <vt:lpstr>چه خدمتی:</vt:lpstr>
      <vt:lpstr>چه موقع : </vt:lpstr>
      <vt:lpstr>PowerPoint Presentation</vt:lpstr>
      <vt:lpstr>مکان انجام آزمایشات غربالگری شنوایی</vt:lpstr>
      <vt:lpstr>PowerPoint Presentation</vt:lpstr>
      <vt:lpstr>در انتخاب مکان غربالگری شنوایی موارد زیر رعایت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AABR( Automatic Acoustic Brain stem Response)</vt:lpstr>
      <vt:lpstr>PowerPoint Presentation</vt:lpstr>
      <vt:lpstr>نقش مراقب سلامت</vt:lpstr>
      <vt:lpstr>توپر یعنی با دستگاه انجام شود ، توخالی یعنی با سوال پیگیری شود.</vt:lpstr>
      <vt:lpstr>قبل از 1 ماهگی</vt:lpstr>
      <vt:lpstr>زمان های مراقبت های دوره ای و غربالگری شنوایی</vt:lpstr>
      <vt:lpstr>قبل از 3 ماهگی</vt:lpstr>
      <vt:lpstr>قبل از 6 ماهگی</vt:lpstr>
      <vt:lpstr>PowerPoint Presentation</vt:lpstr>
      <vt:lpstr>بیماری های گوش که می توانند باعث کم شنوایی در گروههای سنی کودکان شوند، شامل:</vt:lpstr>
      <vt:lpstr>عوامل خطر ابتلا به کم شنوایی در نوزادان سالم</vt:lpstr>
      <vt:lpstr>عوامل خطر ابتلا به کم شنوایی نوزادان بستری در بخش نوزادان</vt:lpstr>
      <vt:lpstr>عوامل خطر ابتلا به کم شنوایی نوزادان بستری در بخش مراقبت های ویژه(NICU )</vt:lpstr>
      <vt:lpstr>آزمایشات غربالگری</vt:lpstr>
      <vt:lpstr>نتیجه "گذر": </vt:lpstr>
      <vt:lpstr>نتیجه "ارجاع": </vt:lpstr>
      <vt:lpstr>علائم هشدار": </vt:lpstr>
      <vt:lpstr> اگر نتیجه تست غربالگری کودک ارجاع بود، چه باید کرد </vt:lpstr>
      <vt:lpstr>نیاز به خدمات و مداخلات مناسب باید بر اساس توصیه پزشک از طریق رویکرد شخص محور، با در نظر گرفتن موارد زیر باشد:</vt:lpstr>
      <vt:lpstr>طیف خدمات برای اجرای مداخله های درمانی / توانبخشی عبارتند از:</vt:lpstr>
      <vt:lpstr>مقایسه آمار ایران و گیلان</vt:lpstr>
      <vt:lpstr>PowerPoint Presentation</vt:lpstr>
      <vt:lpstr>PowerPoint Presentation</vt:lpstr>
      <vt:lpstr>برخی باورهای نادرست جامعه</vt:lpstr>
      <vt:lpstr>نادیده گرفتن</vt:lpstr>
      <vt:lpstr>PowerPoint Presentation</vt:lpstr>
      <vt:lpstr>فریاد را همه می شنوند، هنر واقعی شنیدن صدای سکوت است</vt:lpstr>
      <vt:lpstr>PowerPoint Presentation</vt:lpstr>
      <vt:lpstr>با سپاس از توجه شما  زمستان 1402</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a-hojatzadeh</dc:creator>
  <cp:lastModifiedBy>MBR</cp:lastModifiedBy>
  <cp:revision>487</cp:revision>
  <dcterms:created xsi:type="dcterms:W3CDTF">2015-02-25T11:01:46Z</dcterms:created>
  <dcterms:modified xsi:type="dcterms:W3CDTF">2024-03-26T05:24:04Z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TPInstallLocation">
    <vt:lpwstr>{My Templates}</vt:lpwstr>
  </property>
  <property fmtid="{D5CDD505-2E9C-101B-9397-08002B2CF9AE}" pid="4" name="PrimaryImageGen">
    <vt:lpwstr>true</vt:lpwstr>
  </property>
  <property fmtid="{D5CDD505-2E9C-101B-9397-08002B2CF9AE}" pid="5" name="AssetType">
    <vt:lpwstr>TP</vt:lpwstr>
  </property>
  <property fmtid="{D5CDD505-2E9C-101B-9397-08002B2CF9AE}" pid="6" name="BugNumber">
    <vt:lpwstr>191</vt:lpwstr>
  </property>
  <property fmtid="{D5CDD505-2E9C-101B-9397-08002B2CF9AE}" pid="7" name="TPCommandLine">
    <vt:lpwstr>{PP} /n {FilePath}</vt:lpwstr>
  </property>
  <property fmtid="{D5CDD505-2E9C-101B-9397-08002B2CF9AE}" pid="8" name="TemplateStatus">
    <vt:lpwstr>Complete</vt:lpwstr>
  </property>
  <property fmtid="{D5CDD505-2E9C-101B-9397-08002B2CF9AE}" pid="9" name="TPAppVersion">
    <vt:lpwstr>11</vt:lpwstr>
  </property>
  <property fmtid="{D5CDD505-2E9C-101B-9397-08002B2CF9AE}" pid="10" name="ContentTypeId">
    <vt:lpwstr>0x0101006025706CF4CD034688BEBAE97A2E701D020200C3831ACA17D8814887A164412888521E</vt:lpwstr>
  </property>
  <property fmtid="{D5CDD505-2E9C-101B-9397-08002B2CF9AE}" pid="11" name="IsDeleted">
    <vt:lpwstr>false</vt:lpwstr>
  </property>
  <property fmtid="{D5CDD505-2E9C-101B-9397-08002B2CF9AE}" pid="12" name="Milestone">
    <vt:lpwstr>Continuous</vt:lpwstr>
  </property>
  <property fmtid="{D5CDD505-2E9C-101B-9397-08002B2CF9AE}" pid="13" name="APAuthor">
    <vt:lpwstr>191</vt:lpwstr>
  </property>
  <property fmtid="{D5CDD505-2E9C-101B-9397-08002B2CF9AE}" pid="14" name="TrustLevel">
    <vt:lpwstr>Microsoft Managed Content</vt:lpwstr>
  </property>
  <property fmtid="{D5CDD505-2E9C-101B-9397-08002B2CF9AE}" pid="15" name="IsSearchable">
    <vt:lpwstr>false</vt:lpwstr>
  </property>
  <property fmtid="{D5CDD505-2E9C-101B-9397-08002B2CF9AE}" pid="16" name="NumericId">
    <vt:lpwstr>-1</vt:lpwstr>
  </property>
  <property fmtid="{D5CDD505-2E9C-101B-9397-08002B2CF9AE}" pid="17" name="PublishTargets">
    <vt:lpwstr>OfficeOnline</vt:lpwstr>
  </property>
  <property fmtid="{D5CDD505-2E9C-101B-9397-08002B2CF9AE}" pid="18" name="TPFriendlyName">
    <vt:lpwstr>{My Templates}</vt:lpwstr>
  </property>
  <property fmtid="{D5CDD505-2E9C-101B-9397-08002B2CF9AE}" pid="19" name="AssetId">
    <vt:lpwstr>TS010286212</vt:lpwstr>
  </property>
  <property fmtid="{D5CDD505-2E9C-101B-9397-08002B2CF9AE}" pid="20" name="TPLaunchHelpLinkType">
    <vt:lpwstr>Template</vt:lpwstr>
  </property>
  <property fmtid="{D5CDD505-2E9C-101B-9397-08002B2CF9AE}" pid="21" name="OpenTemplate">
    <vt:lpwstr>true</vt:lpwstr>
  </property>
  <property fmtid="{D5CDD505-2E9C-101B-9397-08002B2CF9AE}" pid="22" name="SourceTitle">
    <vt:lpwstr>Medical stethoscope design template</vt:lpwstr>
  </property>
  <property fmtid="{D5CDD505-2E9C-101B-9397-08002B2CF9AE}" pid="23" name="TPLaunchHelpLink">
    <vt:lpwstr/>
  </property>
  <property fmtid="{D5CDD505-2E9C-101B-9397-08002B2CF9AE}" pid="24" name="APEditor">
    <vt:lpwstr>92</vt:lpwstr>
  </property>
  <property fmtid="{D5CDD505-2E9C-101B-9397-08002B2CF9AE}" pid="25" name="TPApplication">
    <vt:lpwstr>PowerPoint</vt:lpwstr>
  </property>
  <property fmtid="{D5CDD505-2E9C-101B-9397-08002B2CF9AE}" pid="26" name="Provider">
    <vt:lpwstr>EY010241418</vt:lpwstr>
  </property>
  <property fmtid="{D5CDD505-2E9C-101B-9397-08002B2CF9AE}" pid="27" name="UACurrentWords">
    <vt:lpwstr>0</vt:lpwstr>
  </property>
  <property fmtid="{D5CDD505-2E9C-101B-9397-08002B2CF9AE}" pid="28" name="Applications">
    <vt:lpwstr>64;#PowerPoint 2003;#79;#Template 12;#65;#Microsoft Office PowerPoint 2007</vt:lpwstr>
  </property>
  <property fmtid="{D5CDD505-2E9C-101B-9397-08002B2CF9AE}" pid="29" name="UALocRecommendation">
    <vt:lpwstr>Never Localize</vt:lpwstr>
  </property>
  <property fmtid="{D5CDD505-2E9C-101B-9397-08002B2CF9AE}" pid="30" name="Title">
    <vt:lpwstr>Medical stethoscope design template</vt:lpwstr>
  </property>
  <property fmtid="{D5CDD505-2E9C-101B-9397-08002B2CF9AE}" pid="31" name="PublishStatusLookup">
    <vt:lpwstr>261379</vt:lpwstr>
  </property>
  <property fmtid="{D5CDD505-2E9C-101B-9397-08002B2CF9AE}" pid="32" name="APTrustLevel">
    <vt:lpwstr>1.00000000000000</vt:lpwstr>
  </property>
  <property fmtid="{D5CDD505-2E9C-101B-9397-08002B2CF9AE}" pid="33" name="TPClientViewer">
    <vt:lpwstr>Microsoft Office PowerPoint</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Content Type">
    <vt:lpwstr>OOFile</vt:lpwstr>
  </property>
  <property fmtid="{D5CDD505-2E9C-101B-9397-08002B2CF9AE}" pid="37" name="AuthoringAssetId">
    <vt:lpwstr>TP010286212</vt:lpwstr>
  </property>
  <property fmtid="{D5CDD505-2E9C-101B-9397-08002B2CF9AE}" pid="38" name="NumericAssetId">
    <vt:lpwstr/>
  </property>
  <property fmtid="{D5CDD505-2E9C-101B-9397-08002B2CF9AE}" pid="39" name="AppVer">
    <vt:lpwstr/>
  </property>
</Properties>
</file>